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724" r:id="rId4"/>
    <p:sldMasterId id="2147483738" r:id="rId5"/>
    <p:sldMasterId id="2147483752" r:id="rId6"/>
    <p:sldMasterId id="2147483780" r:id="rId7"/>
    <p:sldMasterId id="2147483818" r:id="rId8"/>
    <p:sldMasterId id="2147483837" r:id="rId9"/>
    <p:sldMasterId id="2147483855" r:id="rId10"/>
    <p:sldMasterId id="2147483874" r:id="rId11"/>
  </p:sldMasterIdLst>
  <p:notesMasterIdLst>
    <p:notesMasterId r:id="rId46"/>
  </p:notesMasterIdLst>
  <p:sldIdLst>
    <p:sldId id="298" r:id="rId12"/>
    <p:sldId id="299" r:id="rId13"/>
    <p:sldId id="300" r:id="rId14"/>
    <p:sldId id="308" r:id="rId15"/>
    <p:sldId id="301" r:id="rId16"/>
    <p:sldId id="278" r:id="rId17"/>
    <p:sldId id="289" r:id="rId18"/>
    <p:sldId id="312" r:id="rId19"/>
    <p:sldId id="313" r:id="rId20"/>
    <p:sldId id="290" r:id="rId21"/>
    <p:sldId id="285" r:id="rId22"/>
    <p:sldId id="283" r:id="rId23"/>
    <p:sldId id="287" r:id="rId24"/>
    <p:sldId id="292" r:id="rId25"/>
    <p:sldId id="294" r:id="rId26"/>
    <p:sldId id="275" r:id="rId27"/>
    <p:sldId id="274" r:id="rId28"/>
    <p:sldId id="276" r:id="rId29"/>
    <p:sldId id="257" r:id="rId30"/>
    <p:sldId id="258" r:id="rId31"/>
    <p:sldId id="259" r:id="rId32"/>
    <p:sldId id="262" r:id="rId33"/>
    <p:sldId id="263" r:id="rId34"/>
    <p:sldId id="303" r:id="rId35"/>
    <p:sldId id="304" r:id="rId36"/>
    <p:sldId id="311" r:id="rId37"/>
    <p:sldId id="310" r:id="rId38"/>
    <p:sldId id="306" r:id="rId39"/>
    <p:sldId id="309" r:id="rId40"/>
    <p:sldId id="315" r:id="rId41"/>
    <p:sldId id="323" r:id="rId42"/>
    <p:sldId id="324" r:id="rId43"/>
    <p:sldId id="325" r:id="rId44"/>
    <p:sldId id="31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62" autoAdjust="0"/>
    <p:restoredTop sz="89467" autoAdjust="0"/>
  </p:normalViewPr>
  <p:slideViewPr>
    <p:cSldViewPr>
      <p:cViewPr varScale="1">
        <p:scale>
          <a:sx n="89" d="100"/>
          <a:sy n="89" d="100"/>
        </p:scale>
        <p:origin x="84" y="372"/>
      </p:cViewPr>
      <p:guideLst>
        <p:guide orient="horz" pos="2160"/>
        <p:guide pos="2880"/>
      </p:guideLst>
    </p:cSldViewPr>
  </p:slideViewPr>
  <p:notesTextViewPr>
    <p:cViewPr>
      <p:scale>
        <a:sx n="1" d="1"/>
        <a:sy n="1" d="1"/>
      </p:scale>
      <p:origin x="0" y="0"/>
    </p:cViewPr>
  </p:notesTextViewPr>
  <p:sorterViewPr>
    <p:cViewPr>
      <p:scale>
        <a:sx n="100" d="100"/>
        <a:sy n="100"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2.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4.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9.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FDCFD-31CE-426C-BAD0-124E9033B3BB}"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AAF8F-3D63-4A8D-B552-3C9A015C8A8F}" type="slidenum">
              <a:rPr lang="en-US" smtClean="0"/>
              <a:t>‹#›</a:t>
            </a:fld>
            <a:endParaRPr lang="en-US"/>
          </a:p>
        </p:txBody>
      </p:sp>
    </p:spTree>
    <p:extLst>
      <p:ext uri="{BB962C8B-B14F-4D97-AF65-F5344CB8AC3E}">
        <p14:creationId xmlns:p14="http://schemas.microsoft.com/office/powerpoint/2010/main" val="372232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Rot="1" noChangeAspect="1" noChangeArrowheads="1" noTextEdit="1"/>
          </p:cNvSpPr>
          <p:nvPr>
            <p:ph type="sldImg"/>
          </p:nvPr>
        </p:nvSpPr>
        <p:spPr>
          <a:xfrm>
            <a:off x="1154113" y="693738"/>
            <a:ext cx="4549775" cy="3413125"/>
          </a:xfrm>
          <a:ln/>
        </p:spPr>
      </p:sp>
      <p:sp>
        <p:nvSpPr>
          <p:cNvPr id="1099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568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3000" y="685800"/>
            <a:ext cx="4572000" cy="34290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Asthma is a complex disease caused by multiple factors. There are several different forms of asthma (allergic, non-allergic and intrinsic), and in some patients these forms can coexist. Allergic asthma can be induced by allergens and is mediated by T</a:t>
            </a:r>
            <a:r>
              <a:rPr lang="en-US" altLang="en-US" baseline="-25000" dirty="0" smtClean="0">
                <a:latin typeface="Arial" pitchFamily="34" charset="0"/>
              </a:rPr>
              <a:t>H</a:t>
            </a:r>
            <a:r>
              <a:rPr lang="en-US" altLang="en-US" dirty="0" smtClean="0">
                <a:latin typeface="Arial" pitchFamily="34" charset="0"/>
              </a:rPr>
              <a:t>2 immune responses. Non-allergic asthma can also be caused by several factors, such as air pollution and infection. Non-T</a:t>
            </a:r>
            <a:r>
              <a:rPr lang="en-US" altLang="en-US" baseline="-25000" dirty="0" smtClean="0">
                <a:latin typeface="Arial" pitchFamily="34" charset="0"/>
              </a:rPr>
              <a:t>H</a:t>
            </a:r>
            <a:r>
              <a:rPr lang="en-US" altLang="en-US" dirty="0" smtClean="0">
                <a:latin typeface="Arial" pitchFamily="34" charset="0"/>
              </a:rPr>
              <a:t>2 cells and various cells of the immune system other than T</a:t>
            </a:r>
            <a:r>
              <a:rPr lang="en-US" altLang="en-US" baseline="-25000" dirty="0" smtClean="0">
                <a:latin typeface="Arial" pitchFamily="34" charset="0"/>
              </a:rPr>
              <a:t>H</a:t>
            </a:r>
            <a:r>
              <a:rPr lang="en-US" altLang="en-US" dirty="0" smtClean="0">
                <a:latin typeface="Arial" pitchFamily="34" charset="0"/>
              </a:rPr>
              <a:t>2 cells contribute to non-allergic asthma. Some of the many genes involved in development of spontaneous asthma are presented here.</a:t>
            </a:r>
          </a:p>
          <a:p>
            <a:endParaRPr lang="en-US" altLang="en-US" dirty="0" smtClean="0">
              <a:latin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77818A07-47A9-4237-8B51-AF6834E10954}" type="slidenum">
              <a:rPr lang="en-US" altLang="en-US">
                <a:solidFill>
                  <a:prstClr val="black"/>
                </a:solidFill>
              </a:rPr>
              <a:pPr eaLnBrk="1" hangingPunct="1"/>
              <a:t>13</a:t>
            </a:fld>
            <a:endParaRPr lang="en-US" altLang="en-US">
              <a:solidFill>
                <a:prstClr val="black"/>
              </a:solidFill>
            </a:endParaRPr>
          </a:p>
        </p:txBody>
      </p:sp>
    </p:spTree>
    <p:extLst>
      <p:ext uri="{BB962C8B-B14F-4D97-AF65-F5344CB8AC3E}">
        <p14:creationId xmlns:p14="http://schemas.microsoft.com/office/powerpoint/2010/main" val="99706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50538635-74C6-40EE-B2F2-F67F7BD3336D}" type="slidenum">
              <a:rPr lang="en-US" altLang="en-US">
                <a:solidFill>
                  <a:srgbClr val="000000"/>
                </a:solidFill>
              </a:rPr>
              <a:pPr eaLnBrk="1" hangingPunct="1"/>
              <a:t>15</a:t>
            </a:fld>
            <a:endParaRPr lang="en-US" altLang="en-US">
              <a:solidFill>
                <a:srgbClr val="000000"/>
              </a:solidFill>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48255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C790C2-0657-45A4-B896-F0DAC52728C3}" type="slidenum">
              <a:rPr lang="en-US" altLang="en-US">
                <a:solidFill>
                  <a:prstClr val="black"/>
                </a:solidFill>
              </a:rPr>
              <a:pPr eaLnBrk="1" hangingPunct="1"/>
              <a:t>16</a:t>
            </a:fld>
            <a:endParaRPr lang="en-US" altLang="en-US">
              <a:solidFill>
                <a:prstClr val="black"/>
              </a:solidFill>
            </a:endParaRPr>
          </a:p>
        </p:txBody>
      </p:sp>
      <p:sp>
        <p:nvSpPr>
          <p:cNvPr id="81923" name="Rectangle 2"/>
          <p:cNvSpPr>
            <a:spLocks noGrp="1" noRot="1" noChangeAspect="1" noChangeArrowheads="1" noTextEdit="1"/>
          </p:cNvSpPr>
          <p:nvPr>
            <p:ph type="sldImg"/>
          </p:nvPr>
        </p:nvSpPr>
        <p:spPr>
          <a:xfrm>
            <a:off x="1143000" y="685800"/>
            <a:ext cx="4572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26742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DDDE8A85-4A0E-4F2A-81A3-D8727510388E}" type="slidenum">
              <a:rPr lang="en-US" altLang="en-US">
                <a:solidFill>
                  <a:prstClr val="black"/>
                </a:solidFill>
              </a:rPr>
              <a:pPr eaLnBrk="1" hangingPunct="1"/>
              <a:t>17</a:t>
            </a:fld>
            <a:endParaRPr lang="en-US" altLang="en-US">
              <a:solidFill>
                <a:prstClr val="black"/>
              </a:solidFill>
            </a:endParaRPr>
          </a:p>
        </p:txBody>
      </p:sp>
      <p:sp>
        <p:nvSpPr>
          <p:cNvPr id="104451" name="Rectangle 2"/>
          <p:cNvSpPr>
            <a:spLocks noGrp="1" noRot="1" noChangeAspec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92348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F0D83D-8901-4477-82FB-ADCBFEA1297D}" type="slidenum">
              <a:rPr lang="en-US" altLang="en-US">
                <a:solidFill>
                  <a:prstClr val="black"/>
                </a:solidFill>
              </a:rPr>
              <a:pPr eaLnBrk="1" hangingPunct="1"/>
              <a:t>18</a:t>
            </a:fld>
            <a:endParaRPr lang="en-US" altLang="en-US">
              <a:solidFill>
                <a:prstClr val="black"/>
              </a:solidFill>
            </a:endParaRPr>
          </a:p>
        </p:txBody>
      </p:sp>
      <p:sp>
        <p:nvSpPr>
          <p:cNvPr id="88067" name="Rectangle 2"/>
          <p:cNvSpPr>
            <a:spLocks noGrp="1" noRot="1" noChangeAspect="1" noChangeArrowheads="1" noTextEdit="1"/>
          </p:cNvSpPr>
          <p:nvPr>
            <p:ph type="sldImg"/>
          </p:nvPr>
        </p:nvSpPr>
        <p:spPr>
          <a:xfrm>
            <a:off x="1143000" y="685800"/>
            <a:ext cx="4572000" cy="34290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1857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143000" y="685800"/>
            <a:ext cx="4572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CITATION:</a:t>
            </a:r>
          </a:p>
          <a:p>
            <a:r>
              <a:rPr lang="en-US" altLang="en-US" smtClean="0">
                <a:latin typeface="Arial" pitchFamily="34" charset="0"/>
                <a:ea typeface="ＭＳ Ｐゴシック" pitchFamily="34" charset="-128"/>
              </a:rPr>
              <a:t>Harlap, S., Davies, A.M. (1974). Infant admissions to hospital and maternal smoking. </a:t>
            </a:r>
            <a:r>
              <a:rPr lang="en-US" altLang="en-US" i="1" smtClean="0">
                <a:latin typeface="Arial" pitchFamily="34" charset="0"/>
                <a:ea typeface="ＭＳ Ｐゴシック" pitchFamily="34" charset="-128"/>
              </a:rPr>
              <a:t>Lancet, 1</a:t>
            </a:r>
            <a:r>
              <a:rPr lang="en-US" altLang="en-US" smtClean="0">
                <a:latin typeface="Arial" pitchFamily="34" charset="0"/>
                <a:ea typeface="ＭＳ Ｐゴシック" pitchFamily="34" charset="-128"/>
              </a:rPr>
              <a:t>(7857), 529-31.</a:t>
            </a:r>
          </a:p>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FE88A746-2C9C-4217-8539-33E55750FE74}" type="slidenum">
              <a:rPr lang="en-US" altLang="en-US" sz="1200">
                <a:solidFill>
                  <a:srgbClr val="000000"/>
                </a:solidFill>
              </a:rPr>
              <a:pPr eaLnBrk="1" hangingPunct="1"/>
              <a:t>19</a:t>
            </a:fld>
            <a:endParaRPr lang="en-US" altLang="en-US" sz="1200">
              <a:solidFill>
                <a:srgbClr val="000000"/>
              </a:solidFill>
            </a:endParaRPr>
          </a:p>
        </p:txBody>
      </p:sp>
    </p:spTree>
    <p:extLst>
      <p:ext uri="{BB962C8B-B14F-4D97-AF65-F5344CB8AC3E}">
        <p14:creationId xmlns:p14="http://schemas.microsoft.com/office/powerpoint/2010/main" val="3439435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28AE1ED-74D6-474F-9253-357B4E896FAA}" type="slidenum">
              <a:rPr lang="en-US" altLang="en-US" sz="1200">
                <a:solidFill>
                  <a:srgbClr val="000000"/>
                </a:solidFill>
              </a:rPr>
              <a:pPr eaLnBrk="1" hangingPunct="1"/>
              <a:t>20</a:t>
            </a:fld>
            <a:endParaRPr lang="en-US" altLang="en-US" sz="1200">
              <a:solidFill>
                <a:srgbClr val="000000"/>
              </a:solidFill>
            </a:endParaRPr>
          </a:p>
        </p:txBody>
      </p:sp>
      <p:sp>
        <p:nvSpPr>
          <p:cNvPr id="136195" name="Rectangle 2"/>
          <p:cNvSpPr>
            <a:spLocks noGrp="1" noRot="1" noChangeAspect="1" noChangeArrowheads="1" noTextEdit="1"/>
          </p:cNvSpPr>
          <p:nvPr>
            <p:ph type="sldImg"/>
          </p:nvPr>
        </p:nvSpPr>
        <p:spPr>
          <a:xfrm>
            <a:off x="1143000" y="687388"/>
            <a:ext cx="4570413" cy="3427412"/>
          </a:xfrm>
          <a:ln/>
        </p:spPr>
      </p:sp>
      <p:sp>
        <p:nvSpPr>
          <p:cNvPr id="136196" name="Rectangle 3"/>
          <p:cNvSpPr>
            <a:spLocks noGrp="1" noChangeArrowheads="1"/>
          </p:cNvSpPr>
          <p:nvPr>
            <p:ph type="body" idx="1"/>
          </p:nvPr>
        </p:nvSpPr>
        <p:spPr>
          <a:xfrm>
            <a:off x="912814" y="4342464"/>
            <a:ext cx="5032375"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CITATION:</a:t>
            </a:r>
          </a:p>
          <a:p>
            <a:pPr eaLnBrk="1" hangingPunct="1"/>
            <a:r>
              <a:rPr lang="en-US" altLang="en-US" smtClean="0"/>
              <a:t>U.S. Department of Health and Human Services. The Health Consequences of Involuntary Exposure to Tobacco Smoke: A Report of the Surgeon General. Atlanta, GA: U.S. Department of Health and Human Services, Centers for Disease Control and Prevention, National Center for Chronic Disease Prevention and Health Promotion, Office on Smoking and Health, 2006.</a:t>
            </a:r>
          </a:p>
        </p:txBody>
      </p:sp>
    </p:spTree>
    <p:extLst>
      <p:ext uri="{BB962C8B-B14F-4D97-AF65-F5344CB8AC3E}">
        <p14:creationId xmlns:p14="http://schemas.microsoft.com/office/powerpoint/2010/main" val="206394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BCDA23C3-CFB3-46A0-889F-E3E1260FC89B}" type="slidenum">
              <a:rPr lang="en-US" altLang="en-US" sz="1200">
                <a:solidFill>
                  <a:srgbClr val="000000"/>
                </a:solidFill>
              </a:rPr>
              <a:pPr eaLnBrk="1" hangingPunct="1"/>
              <a:t>21</a:t>
            </a:fld>
            <a:endParaRPr lang="en-US" altLang="en-US" sz="1200">
              <a:solidFill>
                <a:srgbClr val="000000"/>
              </a:solidFill>
            </a:endParaRPr>
          </a:p>
        </p:txBody>
      </p:sp>
      <p:sp>
        <p:nvSpPr>
          <p:cNvPr id="137219" name="Rectangle 2"/>
          <p:cNvSpPr>
            <a:spLocks noGrp="1" noRot="1" noChangeAspect="1" noChangeArrowheads="1" noTextEdit="1"/>
          </p:cNvSpPr>
          <p:nvPr>
            <p:ph type="sldImg"/>
          </p:nvPr>
        </p:nvSpPr>
        <p:spPr>
          <a:xfrm>
            <a:off x="1143000" y="687388"/>
            <a:ext cx="4570413" cy="3427412"/>
          </a:xfrm>
          <a:ln/>
        </p:spPr>
      </p:sp>
      <p:sp>
        <p:nvSpPr>
          <p:cNvPr id="137220" name="Rectangle 3"/>
          <p:cNvSpPr>
            <a:spLocks noGrp="1" noChangeArrowheads="1"/>
          </p:cNvSpPr>
          <p:nvPr>
            <p:ph type="body" idx="1"/>
          </p:nvPr>
        </p:nvSpPr>
        <p:spPr>
          <a:xfrm>
            <a:off x="912814" y="4342464"/>
            <a:ext cx="5032375"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CITATION:</a:t>
            </a:r>
          </a:p>
          <a:p>
            <a:r>
              <a:rPr lang="en-US" altLang="en-US" dirty="0" smtClean="0"/>
              <a:t>Farber, H.J., Knowles, S.B., Brown, N.L., et al. (2008). Secondhand tobacco smoke in children with asthma: sources of and parental perceptions about exposure in children and parental readiness to change. </a:t>
            </a:r>
            <a:r>
              <a:rPr lang="en-US" altLang="en-US" i="1" dirty="0" smtClean="0"/>
              <a:t>Chest, 133</a:t>
            </a:r>
            <a:r>
              <a:rPr lang="en-US" altLang="en-US" dirty="0" smtClean="0"/>
              <a:t>(6), 1367-74.</a:t>
            </a:r>
          </a:p>
        </p:txBody>
      </p:sp>
    </p:spTree>
    <p:extLst>
      <p:ext uri="{BB962C8B-B14F-4D97-AF65-F5344CB8AC3E}">
        <p14:creationId xmlns:p14="http://schemas.microsoft.com/office/powerpoint/2010/main" val="3310172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143000" y="685800"/>
            <a:ext cx="4572000" cy="3429000"/>
          </a:xfrm>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This graph from Ott et al in the Journal of Air and Waste Management shows the effect of a single cigarette on indoor air quality. Note the initial spike up in the seven minutes while the cigarette is burning. Then note that it takes two hours for the air quality to return to the minimum federal safety standard for fine particles, CO, and particulate aromatic hydrocarbons. Think about the area under the curve as the true contaminant load of each cigarette. Note that even after 5 hours the air has not returned to zero… contamination remains.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This phenomenon is occurring thousands upon thousands of times a year in multi-unit buildings where children are living.  </a:t>
            </a:r>
          </a:p>
          <a:p>
            <a:endParaRPr lang="en-US" altLang="en-US" smtClean="0">
              <a:latin typeface="Arial" pitchFamily="34" charset="0"/>
              <a:ea typeface="ＭＳ Ｐゴシック" pitchFamily="34" charset="-128"/>
            </a:endParaRPr>
          </a:p>
          <a:p>
            <a:pPr>
              <a:spcBef>
                <a:spcPct val="0"/>
              </a:spcBef>
            </a:pPr>
            <a:r>
              <a:rPr lang="en-US" altLang="en-US" smtClean="0">
                <a:latin typeface="Arial" pitchFamily="34" charset="0"/>
                <a:ea typeface="ＭＳ Ｐゴシック" pitchFamily="34" charset="-128"/>
              </a:rPr>
              <a:t>CITATION:</a:t>
            </a:r>
          </a:p>
          <a:p>
            <a:pPr>
              <a:spcBef>
                <a:spcPct val="0"/>
              </a:spcBef>
            </a:pPr>
            <a:r>
              <a:rPr lang="en-US" altLang="en-US" smtClean="0">
                <a:latin typeface="Arial" pitchFamily="34" charset="0"/>
                <a:ea typeface="ＭＳ Ｐゴシック" pitchFamily="34" charset="-128"/>
              </a:rPr>
              <a:t>Ott, W.R., Klepeis, N.E., Switzer, P. (2003). Analytical solutions to compartmental indoor air quality models with application to environmental tobacco smoke concentrations measured in a house. </a:t>
            </a:r>
            <a:r>
              <a:rPr lang="en-US" altLang="en-US" i="1" smtClean="0">
                <a:latin typeface="Arial" pitchFamily="34" charset="0"/>
                <a:ea typeface="ＭＳ Ｐゴシック" pitchFamily="34" charset="-128"/>
              </a:rPr>
              <a:t>Journal of the Air &amp; Waste Management Association, 53</a:t>
            </a:r>
            <a:r>
              <a:rPr lang="en-US" altLang="en-US" smtClean="0">
                <a:latin typeface="Arial" pitchFamily="34" charset="0"/>
                <a:ea typeface="ＭＳ Ｐゴシック" pitchFamily="34" charset="-128"/>
              </a:rPr>
              <a:t>(8), 918-36.</a:t>
            </a:r>
          </a:p>
          <a:p>
            <a:endParaRPr lang="en-US" altLang="en-US" smtClean="0">
              <a:latin typeface="Arial" pitchFamily="34" charset="0"/>
              <a:ea typeface="ＭＳ Ｐゴシック" pitchFamily="34"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2B02A594-6BB8-4D93-889D-0DF7090EC645}" type="slidenum">
              <a:rPr lang="en-US" altLang="en-US" sz="1200">
                <a:solidFill>
                  <a:srgbClr val="000000"/>
                </a:solidFill>
              </a:rPr>
              <a:pPr eaLnBrk="1" hangingPunct="1"/>
              <a:t>22</a:t>
            </a:fld>
            <a:endParaRPr lang="en-US" altLang="en-US" sz="1200">
              <a:solidFill>
                <a:srgbClr val="000000"/>
              </a:solidFill>
            </a:endParaRPr>
          </a:p>
        </p:txBody>
      </p:sp>
    </p:spTree>
    <p:extLst>
      <p:ext uri="{BB962C8B-B14F-4D97-AF65-F5344CB8AC3E}">
        <p14:creationId xmlns:p14="http://schemas.microsoft.com/office/powerpoint/2010/main" val="409636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3000" y="685800"/>
            <a:ext cx="4572000" cy="3429000"/>
          </a:xfrm>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This slide shows the effect of a cigar smoked in the another room on the air quality in the living room and bedroom. Smoke doesn’t know to stop at the doorway, the contamination fills the available space throughout the home and building.</a:t>
            </a:r>
          </a:p>
          <a:p>
            <a:endParaRPr lang="en-US" altLang="en-US" smtClean="0">
              <a:latin typeface="Arial" pitchFamily="34" charset="0"/>
              <a:ea typeface="ＭＳ Ｐゴシック" pitchFamily="34" charset="-128"/>
            </a:endParaRPr>
          </a:p>
          <a:p>
            <a:pPr>
              <a:spcBef>
                <a:spcPct val="0"/>
              </a:spcBef>
            </a:pPr>
            <a:r>
              <a:rPr lang="en-US" altLang="en-US" smtClean="0">
                <a:latin typeface="Arial" pitchFamily="34" charset="0"/>
                <a:ea typeface="ＭＳ Ｐゴシック" pitchFamily="34" charset="-128"/>
              </a:rPr>
              <a:t>CITATION:</a:t>
            </a:r>
          </a:p>
          <a:p>
            <a:pPr>
              <a:spcBef>
                <a:spcPct val="0"/>
              </a:spcBef>
            </a:pPr>
            <a:r>
              <a:rPr lang="en-US" altLang="en-US" smtClean="0">
                <a:latin typeface="Arial" pitchFamily="34" charset="0"/>
                <a:ea typeface="ＭＳ Ｐゴシック" pitchFamily="34" charset="-128"/>
              </a:rPr>
              <a:t>Ott, W.R., Klepeis, N.E., Switzer, P. (2003). Analytical solutions to compartmental indoor air quality models with application to environmental tobacco smoke concentrations measured in a house. </a:t>
            </a:r>
            <a:r>
              <a:rPr lang="en-US" altLang="en-US" i="1" smtClean="0">
                <a:latin typeface="Arial" pitchFamily="34" charset="0"/>
                <a:ea typeface="ＭＳ Ｐゴシック" pitchFamily="34" charset="-128"/>
              </a:rPr>
              <a:t>Journal of the Air &amp; Waste Management Association, 53</a:t>
            </a:r>
            <a:r>
              <a:rPr lang="en-US" altLang="en-US" smtClean="0">
                <a:latin typeface="Arial" pitchFamily="34" charset="0"/>
                <a:ea typeface="ＭＳ Ｐゴシック" pitchFamily="34" charset="-128"/>
              </a:rPr>
              <a:t>(8), 918-36.</a:t>
            </a:r>
          </a:p>
          <a:p>
            <a:endParaRPr lang="en-US" altLang="en-US" smtClean="0">
              <a:latin typeface="Arial" pitchFamily="34" charset="0"/>
              <a:ea typeface="ＭＳ Ｐゴシック" pitchFamily="34"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C091A957-4E46-4A6C-BC08-063DCA8CF501}" type="slidenum">
              <a:rPr lang="en-US" altLang="en-US" sz="1200">
                <a:solidFill>
                  <a:srgbClr val="000000"/>
                </a:solidFill>
              </a:rPr>
              <a:pPr eaLnBrk="1" hangingPunct="1"/>
              <a:t>23</a:t>
            </a:fld>
            <a:endParaRPr lang="en-US" altLang="en-US" sz="1200">
              <a:solidFill>
                <a:srgbClr val="000000"/>
              </a:solidFill>
            </a:endParaRPr>
          </a:p>
        </p:txBody>
      </p:sp>
    </p:spTree>
    <p:extLst>
      <p:ext uri="{BB962C8B-B14F-4D97-AF65-F5344CB8AC3E}">
        <p14:creationId xmlns:p14="http://schemas.microsoft.com/office/powerpoint/2010/main" val="264054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4614" y="8685213"/>
            <a:ext cx="2971800" cy="457200"/>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791E9F-7C47-496E-9171-2E2FEEF517E5}" type="slidenum">
              <a:rPr lang="en-US" altLang="en-US" smtClean="0">
                <a:solidFill>
                  <a:prstClr val="black"/>
                </a:solidFill>
              </a:rPr>
              <a:pPr eaLnBrk="1" hangingPunct="1"/>
              <a:t>2</a:t>
            </a:fld>
            <a:endParaRPr lang="en-US" altLang="en-US" smtClean="0">
              <a:solidFill>
                <a:prstClr val="black"/>
              </a:solidFill>
            </a:endParaRPr>
          </a:p>
        </p:txBody>
      </p:sp>
      <p:sp>
        <p:nvSpPr>
          <p:cNvPr id="54275" name="Rectangle 2"/>
          <p:cNvSpPr>
            <a:spLocks noGrp="1" noRot="1" noChangeAspect="1" noChangeArrowheads="1" noTextEdit="1"/>
          </p:cNvSpPr>
          <p:nvPr>
            <p:ph type="sldImg"/>
          </p:nvPr>
        </p:nvSpPr>
        <p:spPr>
          <a:xfrm>
            <a:off x="1154113" y="693738"/>
            <a:ext cx="4549775" cy="3413125"/>
          </a:xfrm>
          <a:ln/>
        </p:spPr>
      </p:sp>
      <p:sp>
        <p:nvSpPr>
          <p:cNvPr id="5427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89785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5A1309FE-89B3-49C2-858F-B7FEE7645640}" type="slidenum">
              <a:rPr lang="en-US" altLang="en-US">
                <a:solidFill>
                  <a:prstClr val="black"/>
                </a:solidFill>
              </a:rPr>
              <a:pPr eaLnBrk="1" hangingPunct="1"/>
              <a:t>24</a:t>
            </a:fld>
            <a:endParaRPr lang="en-US" altLang="en-US">
              <a:solidFill>
                <a:prstClr val="black"/>
              </a:solidFill>
            </a:endParaRPr>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04175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5A1309FE-89B3-49C2-858F-B7FEE7645640}" type="slidenum">
              <a:rPr lang="en-US" altLang="en-US">
                <a:solidFill>
                  <a:prstClr val="black"/>
                </a:solidFill>
              </a:rPr>
              <a:pPr eaLnBrk="1" hangingPunct="1"/>
              <a:t>27</a:t>
            </a:fld>
            <a:endParaRPr lang="en-US" altLang="en-US">
              <a:solidFill>
                <a:prstClr val="black"/>
              </a:solidFill>
            </a:endParaRPr>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09033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6AAF8F-3D63-4A8D-B552-3C9A015C8A8F}" type="slidenum">
              <a:rPr lang="en-US" smtClean="0"/>
              <a:t>28</a:t>
            </a:fld>
            <a:endParaRPr lang="en-US"/>
          </a:p>
        </p:txBody>
      </p:sp>
    </p:spTree>
    <p:extLst>
      <p:ext uri="{BB962C8B-B14F-4D97-AF65-F5344CB8AC3E}">
        <p14:creationId xmlns:p14="http://schemas.microsoft.com/office/powerpoint/2010/main" val="2278102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3200">
              <a:solidFill>
                <a:srgbClr val="800080"/>
              </a:solidFill>
              <a:latin typeface="Times New Roman" pitchFamily="18" charset="0"/>
            </a:endParaRPr>
          </a:p>
        </p:txBody>
      </p:sp>
      <p:sp>
        <p:nvSpPr>
          <p:cNvPr id="4098" name="Text Box 2"/>
          <p:cNvSpPr txBox="1">
            <a:spLocks noGrp="1" noChangeArrowheads="1"/>
          </p:cNvSpPr>
          <p:nvPr>
            <p:ph type="body"/>
          </p:nvPr>
        </p:nvSpPr>
        <p:spPr bwMode="auto">
          <a:xfrm>
            <a:off x="1046351" y="4352638"/>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itchFamily="34" charset="0"/>
                <a:ea typeface="msgothic" charset="0"/>
                <a:cs typeface="msgothic" charset="0"/>
              </a:rPr>
              <a:t>Adjusted differences in mean fall PALS-K scores between refined GM BLL categories compared with the reference category (&lt;2 µg/dL). Linear regression model was adjusted for age at the start of kindergarten, gender and year, race, child language, and free/reduced lunch status.</a:t>
            </a:r>
          </a:p>
        </p:txBody>
      </p:sp>
    </p:spTree>
    <p:extLst>
      <p:ext uri="{BB962C8B-B14F-4D97-AF65-F5344CB8AC3E}">
        <p14:creationId xmlns:p14="http://schemas.microsoft.com/office/powerpoint/2010/main" val="1567352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52640D-E15C-47DB-80DF-BC79485842EB}" type="slidenum">
              <a:rPr lang="en-US" altLang="en-US" sz="1200">
                <a:solidFill>
                  <a:prstClr val="black"/>
                </a:solidFill>
                <a:latin typeface="Arial" charset="0"/>
              </a:rPr>
              <a:pPr eaLnBrk="1" hangingPunct="1"/>
              <a:t>30</a:t>
            </a:fld>
            <a:endParaRPr lang="en-US" altLang="en-US" sz="1200">
              <a:solidFill>
                <a:prstClr val="black"/>
              </a:solidFill>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altLang="en-US" dirty="0" smtClean="0"/>
              <a:t>The bag contained 12 items which included a smoke detector, cabinet safety latch , poison control magnet and stickers , small parts tester, a bathtub spout cover and a home safety checklist. </a:t>
            </a:r>
          </a:p>
        </p:txBody>
      </p:sp>
    </p:spTree>
    <p:extLst>
      <p:ext uri="{BB962C8B-B14F-4D97-AF65-F5344CB8AC3E}">
        <p14:creationId xmlns:p14="http://schemas.microsoft.com/office/powerpoint/2010/main" val="3560494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114B0D-295E-4B5F-B4A3-242CC37E0524}" type="slidenum">
              <a:rPr lang="en-US" altLang="en-US" sz="1200">
                <a:solidFill>
                  <a:prstClr val="black"/>
                </a:solidFill>
                <a:latin typeface="Arial" charset="0"/>
              </a:rPr>
              <a:pPr eaLnBrk="1" hangingPunct="1"/>
              <a:t>31</a:t>
            </a:fld>
            <a:endParaRPr lang="en-US" altLang="en-US" sz="1200">
              <a:solidFill>
                <a:prstClr val="black"/>
              </a:solidFill>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t>We also had some disturbing findings. As you can see, in this picture, the student is correctly using the spout cover, but in her house there are no knobs on the faucets.</a:t>
            </a:r>
          </a:p>
          <a:p>
            <a:pPr eaLnBrk="1" hangingPunct="1"/>
            <a:r>
              <a:rPr lang="en-US" altLang="en-US" smtClean="0"/>
              <a:t>The knob has a sharp edge, and could potentially cause more harm to the child than hitting the head on the spout. Given that there are no functioning knobs on the faucet the water may be difficult to control and a child could be burned.</a:t>
            </a:r>
            <a:endParaRPr lang="en-US" altLang="en-US" smtClean="0">
              <a:latin typeface="Times New Roman" pitchFamily="18" charset="0"/>
            </a:endParaRPr>
          </a:p>
        </p:txBody>
      </p:sp>
    </p:spTree>
    <p:extLst>
      <p:ext uri="{BB962C8B-B14F-4D97-AF65-F5344CB8AC3E}">
        <p14:creationId xmlns:p14="http://schemas.microsoft.com/office/powerpoint/2010/main" val="3419852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33F345-484E-4D99-AECE-839921AFD03F}" type="slidenum">
              <a:rPr lang="en-US" altLang="en-US" sz="1200">
                <a:solidFill>
                  <a:prstClr val="black"/>
                </a:solidFill>
                <a:latin typeface="Arial" charset="0"/>
              </a:rPr>
              <a:pPr eaLnBrk="1" hangingPunct="1"/>
              <a:t>32</a:t>
            </a:fld>
            <a:endParaRPr lang="en-US" altLang="en-US" sz="1200">
              <a:solidFill>
                <a:prstClr val="black"/>
              </a:solidFill>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t>Again in this picture, the cover is correctly placed on the spout of the bathtub, but behind the spout there is broken tile and exposed pipes.  A child could be burned on the hot water pipe. </a:t>
            </a:r>
          </a:p>
        </p:txBody>
      </p:sp>
    </p:spTree>
    <p:extLst>
      <p:ext uri="{BB962C8B-B14F-4D97-AF65-F5344CB8AC3E}">
        <p14:creationId xmlns:p14="http://schemas.microsoft.com/office/powerpoint/2010/main" val="1976929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D2C9C4-0D88-410B-B19F-66EED5FA7DDD}" type="slidenum">
              <a:rPr lang="en-US" altLang="en-US" sz="1200">
                <a:solidFill>
                  <a:prstClr val="black"/>
                </a:solidFill>
                <a:latin typeface="Arial" charset="0"/>
              </a:rPr>
              <a:pPr eaLnBrk="1" hangingPunct="1"/>
              <a:t>33</a:t>
            </a:fld>
            <a:endParaRPr lang="en-US" altLang="en-US" sz="1200">
              <a:solidFill>
                <a:prstClr val="black"/>
              </a:solidFill>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t>Although a little more difficult to see, this picture demonstrates correctly placed outlet covers. If you look closely at the picture, you see that there is a hole in the wall and no plate behind the outlet. Exposed electrical wires are accessible- the outlet covers don’t really get the safety job done. </a:t>
            </a:r>
          </a:p>
        </p:txBody>
      </p:sp>
    </p:spTree>
    <p:extLst>
      <p:ext uri="{BB962C8B-B14F-4D97-AF65-F5344CB8AC3E}">
        <p14:creationId xmlns:p14="http://schemas.microsoft.com/office/powerpoint/2010/main" val="66194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43000" y="685800"/>
            <a:ext cx="4572000" cy="3429000"/>
          </a:xfrm>
          <a:ln/>
        </p:spPr>
      </p:sp>
      <p:sp>
        <p:nvSpPr>
          <p:cNvPr id="93187"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9318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6C0100D-2CDE-4FC7-8EC3-B387AB814FA6}" type="slidenum">
              <a:rPr lang="en-US" altLang="en-US">
                <a:solidFill>
                  <a:prstClr val="black"/>
                </a:solidFill>
                <a:latin typeface="Arial" pitchFamily="34" charset="0"/>
              </a:rPr>
              <a:pPr/>
              <a:t>6</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19228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B6C76897-312B-431E-954A-2AD1FC76BB6E}" type="slidenum">
              <a:rPr lang="en-US" altLang="en-US">
                <a:solidFill>
                  <a:prstClr val="black"/>
                </a:solidFill>
              </a:rPr>
              <a:pPr eaLnBrk="1" hangingPunct="1"/>
              <a:t>7</a:t>
            </a:fld>
            <a:endParaRPr lang="en-US" altLang="en-US">
              <a:solidFill>
                <a:prstClr val="black"/>
              </a:solidFill>
            </a:endParaRP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21657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1D0A0-D167-45B6-B305-EB2C7CF41A99}" type="slidenum">
              <a:rPr lang="en-US" altLang="en-US"/>
              <a:pPr/>
              <a:t>8</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I would like to start with a common definition of asthma. Asthma is a chronic disease of the medium and small airways in the lung. These airways are hypersensitive to certain “triggers” in the environment. Asthma cannot be cured but its symptoms can be controlled with proper environmental changes and medication.</a:t>
            </a:r>
          </a:p>
          <a:p>
            <a:endParaRPr lang="en-US" altLang="en-US"/>
          </a:p>
          <a:p>
            <a:endParaRPr lang="en-US" altLang="en-US"/>
          </a:p>
          <a:p>
            <a:endParaRPr lang="en-US" altLang="en-US"/>
          </a:p>
        </p:txBody>
      </p:sp>
    </p:spTree>
    <p:extLst>
      <p:ext uri="{BB962C8B-B14F-4D97-AF65-F5344CB8AC3E}">
        <p14:creationId xmlns:p14="http://schemas.microsoft.com/office/powerpoint/2010/main" val="352968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A81CF-8BF5-47A2-8A08-06D0125A1E75}" type="slidenum">
              <a:rPr lang="en-US" altLang="en-US"/>
              <a:pPr/>
              <a:t>9</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a:t>Asthma attacks are allergic reactions to triggers or exposures and each person with asthma has different conditions that can trigger an asthma attack. During an attack, The airways swell and fill with mucus and The muscles around the airways contract. As the airways swell and muscles contract, Airways can collapse from excess swelling and spasm, causing shortness of breath and even death. How many people here have asthma? Can someone describe how an asthma attack feels? The way I like to describe it is to picture what it is like to breath through a paper towel holder. Its basically like breathing normally. Now try breathing through a coffee stirrer, because that is how small the airways shrink. Try and catch your breath. It is almost impossible.</a:t>
            </a:r>
          </a:p>
          <a:p>
            <a:endParaRPr lang="en-US" altLang="en-US"/>
          </a:p>
          <a:p>
            <a:endParaRPr lang="en-US" altLang="en-US"/>
          </a:p>
          <a:p>
            <a:endParaRPr lang="en-US" altLang="en-US"/>
          </a:p>
        </p:txBody>
      </p:sp>
    </p:spTree>
    <p:extLst>
      <p:ext uri="{BB962C8B-B14F-4D97-AF65-F5344CB8AC3E}">
        <p14:creationId xmlns:p14="http://schemas.microsoft.com/office/powerpoint/2010/main" val="255213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B6C76897-312B-431E-954A-2AD1FC76BB6E}" type="slidenum">
              <a:rPr lang="en-US" altLang="en-US">
                <a:solidFill>
                  <a:prstClr val="black"/>
                </a:solidFill>
              </a:rPr>
              <a:pPr eaLnBrk="1" hangingPunct="1"/>
              <a:t>10</a:t>
            </a:fld>
            <a:endParaRPr lang="en-US" altLang="en-US">
              <a:solidFill>
                <a:prstClr val="black"/>
              </a:solidFill>
            </a:endParaRP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91415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Dioxins – produced in burning (trash) and herbicide production.  In dirt  -- agent orange.</a:t>
            </a:r>
          </a:p>
          <a:p>
            <a:r>
              <a:rPr lang="en-US" altLang="en-US" dirty="0" smtClean="0">
                <a:latin typeface="Arial" pitchFamily="34" charset="0"/>
              </a:rPr>
              <a:t>Organochlorine pesticides -- The organochlorine chemicals </a:t>
            </a:r>
            <a:r>
              <a:rPr lang="en-US" altLang="en-US" dirty="0" err="1" smtClean="0">
                <a:latin typeface="Arial" pitchFamily="34" charset="0"/>
              </a:rPr>
              <a:t>endosulfan</a:t>
            </a:r>
            <a:r>
              <a:rPr lang="en-US" altLang="en-US" dirty="0" smtClean="0">
                <a:latin typeface="Arial" pitchFamily="34" charset="0"/>
              </a:rPr>
              <a:t>, </a:t>
            </a:r>
            <a:r>
              <a:rPr lang="en-US" altLang="en-US" dirty="0" err="1" smtClean="0">
                <a:latin typeface="Arial" pitchFamily="34" charset="0"/>
              </a:rPr>
              <a:t>dieldrin</a:t>
            </a:r>
            <a:r>
              <a:rPr lang="en-US" altLang="en-US" dirty="0" smtClean="0">
                <a:latin typeface="Arial" pitchFamily="34" charset="0"/>
              </a:rPr>
              <a:t>, and </a:t>
            </a:r>
            <a:r>
              <a:rPr lang="el-GR" altLang="en-US" dirty="0" smtClean="0">
                <a:latin typeface="Arial" pitchFamily="34" charset="0"/>
              </a:rPr>
              <a:t>γ-</a:t>
            </a:r>
            <a:r>
              <a:rPr lang="en-US" altLang="en-US" dirty="0" err="1" smtClean="0">
                <a:latin typeface="Arial" pitchFamily="34" charset="0"/>
              </a:rPr>
              <a:t>hexachlorocyclohexane</a:t>
            </a:r>
            <a:r>
              <a:rPr lang="en-US" altLang="en-US" dirty="0" smtClean="0">
                <a:latin typeface="Arial" pitchFamily="34" charset="0"/>
              </a:rPr>
              <a:t> (</a:t>
            </a:r>
            <a:r>
              <a:rPr lang="en-US" altLang="en-US" dirty="0" err="1" smtClean="0">
                <a:latin typeface="Arial" pitchFamily="34" charset="0"/>
              </a:rPr>
              <a:t>lindane</a:t>
            </a:r>
            <a:r>
              <a:rPr lang="en-US" altLang="en-US" dirty="0" smtClean="0">
                <a:latin typeface="Arial" pitchFamily="34" charset="0"/>
              </a:rPr>
              <a:t>) are persistent pesticides to which people are exposed mainly via diet. Their antagonism of the </a:t>
            </a:r>
            <a:r>
              <a:rPr lang="el-GR" altLang="en-US" dirty="0" smtClean="0">
                <a:latin typeface="Arial" pitchFamily="34" charset="0"/>
              </a:rPr>
              <a:t>γ-</a:t>
            </a:r>
            <a:r>
              <a:rPr lang="en-US" altLang="en-US" dirty="0" err="1" smtClean="0">
                <a:latin typeface="Arial" pitchFamily="34" charset="0"/>
              </a:rPr>
              <a:t>aminobutyric</a:t>
            </a:r>
            <a:r>
              <a:rPr lang="en-US" altLang="en-US" dirty="0" smtClean="0">
                <a:latin typeface="Arial" pitchFamily="34" charset="0"/>
              </a:rPr>
              <a:t> acid-A (GABAA) receptor makes them </a:t>
            </a:r>
            <a:r>
              <a:rPr lang="en-US" altLang="en-US" dirty="0" err="1" smtClean="0">
                <a:latin typeface="Arial" pitchFamily="34" charset="0"/>
              </a:rPr>
              <a:t>convulsants</a:t>
            </a:r>
            <a:r>
              <a:rPr lang="en-US" altLang="en-US" dirty="0" smtClean="0">
                <a:latin typeface="Arial" pitchFamily="34" charset="0"/>
              </a:rPr>
              <a:t>. They are also endocrine disruptors because of their interaction with the estrogen receptor (ER).</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035" indent="-282321" eaLnBrk="0" hangingPunct="0">
              <a:defRPr>
                <a:solidFill>
                  <a:schemeClr val="tx1"/>
                </a:solidFill>
                <a:latin typeface="Arial" pitchFamily="34" charset="0"/>
              </a:defRPr>
            </a:lvl2pPr>
            <a:lvl3pPr marL="1129284" indent="-225857" eaLnBrk="0" hangingPunct="0">
              <a:defRPr>
                <a:solidFill>
                  <a:schemeClr val="tx1"/>
                </a:solidFill>
                <a:latin typeface="Arial" pitchFamily="34" charset="0"/>
              </a:defRPr>
            </a:lvl3pPr>
            <a:lvl4pPr marL="1580998" indent="-225857" eaLnBrk="0" hangingPunct="0">
              <a:defRPr>
                <a:solidFill>
                  <a:schemeClr val="tx1"/>
                </a:solidFill>
                <a:latin typeface="Arial" pitchFamily="34" charset="0"/>
              </a:defRPr>
            </a:lvl4pPr>
            <a:lvl5pPr marL="2032711" indent="-225857" eaLnBrk="0" hangingPunct="0">
              <a:defRPr>
                <a:solidFill>
                  <a:schemeClr val="tx1"/>
                </a:solidFill>
                <a:latin typeface="Arial" pitchFamily="34" charset="0"/>
              </a:defRPr>
            </a:lvl5pPr>
            <a:lvl6pPr marL="2484425" indent="-225857" eaLnBrk="0" fontAlgn="base" hangingPunct="0">
              <a:spcBef>
                <a:spcPct val="0"/>
              </a:spcBef>
              <a:spcAft>
                <a:spcPct val="0"/>
              </a:spcAft>
              <a:defRPr>
                <a:solidFill>
                  <a:schemeClr val="tx1"/>
                </a:solidFill>
                <a:latin typeface="Arial" pitchFamily="34" charset="0"/>
              </a:defRPr>
            </a:lvl6pPr>
            <a:lvl7pPr marL="2936138" indent="-225857" eaLnBrk="0" fontAlgn="base" hangingPunct="0">
              <a:spcBef>
                <a:spcPct val="0"/>
              </a:spcBef>
              <a:spcAft>
                <a:spcPct val="0"/>
              </a:spcAft>
              <a:defRPr>
                <a:solidFill>
                  <a:schemeClr val="tx1"/>
                </a:solidFill>
                <a:latin typeface="Arial" pitchFamily="34" charset="0"/>
              </a:defRPr>
            </a:lvl7pPr>
            <a:lvl8pPr marL="3387852" indent="-225857" eaLnBrk="0" fontAlgn="base" hangingPunct="0">
              <a:spcBef>
                <a:spcPct val="0"/>
              </a:spcBef>
              <a:spcAft>
                <a:spcPct val="0"/>
              </a:spcAft>
              <a:defRPr>
                <a:solidFill>
                  <a:schemeClr val="tx1"/>
                </a:solidFill>
                <a:latin typeface="Arial" pitchFamily="34" charset="0"/>
              </a:defRPr>
            </a:lvl8pPr>
            <a:lvl9pPr marL="3839566" indent="-225857" eaLnBrk="0" fontAlgn="base" hangingPunct="0">
              <a:spcBef>
                <a:spcPct val="0"/>
              </a:spcBef>
              <a:spcAft>
                <a:spcPct val="0"/>
              </a:spcAft>
              <a:defRPr>
                <a:solidFill>
                  <a:schemeClr val="tx1"/>
                </a:solidFill>
                <a:latin typeface="Arial" pitchFamily="34" charset="0"/>
              </a:defRPr>
            </a:lvl9pPr>
          </a:lstStyle>
          <a:p>
            <a:pPr eaLnBrk="1" hangingPunct="1"/>
            <a:fld id="{10C65568-F76B-4987-84EF-F4B4AE1BA7A9}" type="slidenum">
              <a:rPr lang="en-US" altLang="en-US">
                <a:solidFill>
                  <a:prstClr val="black"/>
                </a:solidFill>
              </a:rPr>
              <a:pPr eaLnBrk="1" hangingPunct="1"/>
              <a:t>11</a:t>
            </a:fld>
            <a:endParaRPr lang="en-US" altLang="en-US">
              <a:solidFill>
                <a:prstClr val="black"/>
              </a:solidFill>
            </a:endParaRPr>
          </a:p>
        </p:txBody>
      </p:sp>
    </p:spTree>
    <p:extLst>
      <p:ext uri="{BB962C8B-B14F-4D97-AF65-F5344CB8AC3E}">
        <p14:creationId xmlns:p14="http://schemas.microsoft.com/office/powerpoint/2010/main" val="310276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defRPr>
                <a:solidFill>
                  <a:schemeClr val="tx1"/>
                </a:solidFill>
                <a:latin typeface="Arial" pitchFamily="34" charset="0"/>
              </a:defRPr>
            </a:lvl1pPr>
            <a:lvl2pPr marL="734035" indent="-282321" defTabSz="914407" eaLnBrk="0" hangingPunct="0">
              <a:defRPr>
                <a:solidFill>
                  <a:schemeClr val="tx1"/>
                </a:solidFill>
                <a:latin typeface="Arial" pitchFamily="34" charset="0"/>
              </a:defRPr>
            </a:lvl2pPr>
            <a:lvl3pPr marL="1129284" indent="-225857" defTabSz="914407" eaLnBrk="0" hangingPunct="0">
              <a:defRPr>
                <a:solidFill>
                  <a:schemeClr val="tx1"/>
                </a:solidFill>
                <a:latin typeface="Arial" pitchFamily="34" charset="0"/>
              </a:defRPr>
            </a:lvl3pPr>
            <a:lvl4pPr marL="1580998" indent="-225857" defTabSz="914407" eaLnBrk="0" hangingPunct="0">
              <a:defRPr>
                <a:solidFill>
                  <a:schemeClr val="tx1"/>
                </a:solidFill>
                <a:latin typeface="Arial" pitchFamily="34" charset="0"/>
              </a:defRPr>
            </a:lvl4pPr>
            <a:lvl5pPr marL="2032711" indent="-225857" defTabSz="914407" eaLnBrk="0" hangingPunct="0">
              <a:defRPr>
                <a:solidFill>
                  <a:schemeClr val="tx1"/>
                </a:solidFill>
                <a:latin typeface="Arial" pitchFamily="34" charset="0"/>
              </a:defRPr>
            </a:lvl5pPr>
            <a:lvl6pPr marL="2484425" indent="-225857" defTabSz="914407" eaLnBrk="0" fontAlgn="base" hangingPunct="0">
              <a:spcBef>
                <a:spcPct val="0"/>
              </a:spcBef>
              <a:spcAft>
                <a:spcPct val="0"/>
              </a:spcAft>
              <a:defRPr>
                <a:solidFill>
                  <a:schemeClr val="tx1"/>
                </a:solidFill>
                <a:latin typeface="Arial" pitchFamily="34" charset="0"/>
              </a:defRPr>
            </a:lvl6pPr>
            <a:lvl7pPr marL="2936138" indent="-225857" defTabSz="914407" eaLnBrk="0" fontAlgn="base" hangingPunct="0">
              <a:spcBef>
                <a:spcPct val="0"/>
              </a:spcBef>
              <a:spcAft>
                <a:spcPct val="0"/>
              </a:spcAft>
              <a:defRPr>
                <a:solidFill>
                  <a:schemeClr val="tx1"/>
                </a:solidFill>
                <a:latin typeface="Arial" pitchFamily="34" charset="0"/>
              </a:defRPr>
            </a:lvl7pPr>
            <a:lvl8pPr marL="3387852" indent="-225857" defTabSz="914407" eaLnBrk="0" fontAlgn="base" hangingPunct="0">
              <a:spcBef>
                <a:spcPct val="0"/>
              </a:spcBef>
              <a:spcAft>
                <a:spcPct val="0"/>
              </a:spcAft>
              <a:defRPr>
                <a:solidFill>
                  <a:schemeClr val="tx1"/>
                </a:solidFill>
                <a:latin typeface="Arial" pitchFamily="34" charset="0"/>
              </a:defRPr>
            </a:lvl8pPr>
            <a:lvl9pPr marL="3839566" indent="-225857" defTabSz="914407" eaLnBrk="0" fontAlgn="base" hangingPunct="0">
              <a:spcBef>
                <a:spcPct val="0"/>
              </a:spcBef>
              <a:spcAft>
                <a:spcPct val="0"/>
              </a:spcAft>
              <a:defRPr>
                <a:solidFill>
                  <a:schemeClr val="tx1"/>
                </a:solidFill>
                <a:latin typeface="Arial" pitchFamily="34" charset="0"/>
              </a:defRPr>
            </a:lvl9pPr>
          </a:lstStyle>
          <a:p>
            <a:pPr eaLnBrk="1" hangingPunct="1"/>
            <a:fld id="{EFB995F6-B265-4A49-82DD-13019022BA0F}" type="slidenum">
              <a:rPr lang="en-US" altLang="en-US">
                <a:solidFill>
                  <a:srgbClr val="000000"/>
                </a:solidFill>
              </a:rPr>
              <a:pPr eaLnBrk="1" hangingPunct="1"/>
              <a:t>12</a:t>
            </a:fld>
            <a:endParaRPr lang="en-US" altLang="en-US">
              <a:solidFill>
                <a:srgbClr val="000000"/>
              </a:solidFill>
            </a:endParaRPr>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6419" lvl="4"/>
            <a:r>
              <a:rPr lang="en-US" altLang="en-US" smtClean="0">
                <a:latin typeface="Arial" pitchFamily="34" charset="0"/>
              </a:rPr>
              <a:t>Dabelea, D., Hanson, R. L., Lindsay, R. S., Pettitt, D. J., Imperatore, G., Gabir, M. M., Roumain, J., Bennett, P. H. &amp; Knowler, W. C. (2000) Intrauterine exposure to diabetes conveys risks for type 2 diabetes and obesity. Diabetes 49:2208-2211</a:t>
            </a:r>
            <a:endParaRPr lang="en-US" altLang="en-US" u="sng" smtClean="0">
              <a:latin typeface="Arial" pitchFamily="34" charset="0"/>
            </a:endParaRPr>
          </a:p>
          <a:p>
            <a:r>
              <a:rPr lang="en-US" altLang="en-US" smtClean="0">
                <a:latin typeface="Arial" pitchFamily="34" charset="0"/>
              </a:rPr>
              <a:t>Whitaker study After controlling for the birth weight, birth year, and gender of the children plus the mothers' age, race/ethnicity, education level, marital status, parity, weight gain, and smoking during pregnancy, the relative risk of childhood obesity associated with maternal obesity in the first trimester of pregnancy was 2.0 (95% confidence interval [CI]: 1.7-2.3) at 2 years of age, 2.3 (95% CI: 2.0-2.6) at 3 years of age, and 2.3 (95% CI: 2.0-2.6) at 4 years of age. </a:t>
            </a:r>
          </a:p>
          <a:p>
            <a:r>
              <a:rPr lang="en-US" altLang="en-US" smtClean="0">
                <a:latin typeface="Arial Unicode MS" pitchFamily="34" charset="-128"/>
              </a:rPr>
              <a:t>PCBs [polychlorinated biphenyls]</a:t>
            </a:r>
          </a:p>
        </p:txBody>
      </p:sp>
    </p:spTree>
    <p:extLst>
      <p:ext uri="{BB962C8B-B14F-4D97-AF65-F5344CB8AC3E}">
        <p14:creationId xmlns:p14="http://schemas.microsoft.com/office/powerpoint/2010/main" val="198085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343775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9977228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endParaRPr>
          </a:p>
        </p:txBody>
      </p:sp>
      <p:grpSp>
        <p:nvGrpSpPr>
          <p:cNvPr id="5" name="Group 8"/>
          <p:cNvGrpSpPr>
            <a:grpSpLocks/>
          </p:cNvGrpSpPr>
          <p:nvPr/>
        </p:nvGrpSpPr>
        <p:grpSpPr bwMode="auto">
          <a:xfrm>
            <a:off x="7493004"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endParaRPr>
          </a:p>
        </p:txBody>
      </p:sp>
      <p:sp>
        <p:nvSpPr>
          <p:cNvPr id="156675" name="Rectangle 3"/>
          <p:cNvSpPr>
            <a:spLocks noGrp="1" noChangeArrowheads="1"/>
          </p:cNvSpPr>
          <p:nvPr>
            <p:ph type="ctrTitle"/>
          </p:nvPr>
        </p:nvSpPr>
        <p:spPr>
          <a:xfrm>
            <a:off x="315913" y="466725"/>
            <a:ext cx="6781800" cy="2133600"/>
          </a:xfrm>
        </p:spPr>
        <p:txBody>
          <a:bodyPr/>
          <a:lstStyle>
            <a:lvl1pPr>
              <a:defRPr/>
            </a:lvl1pPr>
          </a:lstStyle>
          <a:p>
            <a:r>
              <a:rPr lang="es-CO"/>
              <a:t>Click to edit Master title style</a:t>
            </a:r>
          </a:p>
        </p:txBody>
      </p:sp>
      <p:sp>
        <p:nvSpPr>
          <p:cNvPr id="156676"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a:lvl1pPr>
          </a:lstStyle>
          <a:p>
            <a:r>
              <a:rPr lang="es-CO"/>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15F86762-C21E-4B19-898C-F05618602222}" type="datetime1">
              <a:rPr lang="en-US">
                <a:solidFill>
                  <a:srgbClr val="000000"/>
                </a:solidFill>
              </a:rPr>
              <a:pPr>
                <a:defRPr/>
              </a:pPr>
              <a:t>9/8/2014</a:t>
            </a:fld>
            <a:endParaRPr 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3A15C0D2-205D-4C41-9420-43F77C8489CD}"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38243088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0BF131F-E48D-4B3F-A0B1-D953E0C79076}" type="datetime1">
              <a:rPr lang="en-US">
                <a:solidFill>
                  <a:srgbClr val="000000"/>
                </a:solidFill>
              </a:rPr>
              <a:pPr>
                <a:defRPr/>
              </a:pPr>
              <a:t>9/8/2014</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904D389-CC7A-40AC-863C-9C627F197693}"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42249790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6C26DD0-2837-4CFE-ACE2-AC88DB593415}" type="datetime1">
              <a:rPr lang="en-US">
                <a:solidFill>
                  <a:srgbClr val="000000"/>
                </a:solidFill>
              </a:rPr>
              <a:pPr>
                <a:defRPr/>
              </a:pPr>
              <a:t>9/8/2014</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6BA8C19-5EBE-46FB-96C9-F70983F5EB8A}"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24608031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72BDDC6D-3D01-4E81-A2E2-C4C91E480CC9}" type="datetime1">
              <a:rPr lang="en-US">
                <a:solidFill>
                  <a:srgbClr val="000000"/>
                </a:solidFill>
              </a:rPr>
              <a:pPr>
                <a:defRPr/>
              </a:pPr>
              <a:t>9/8/2014</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DE79A3-1161-49B9-9B87-DF2AABAC6BC2}"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10523664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BD7524D5-E39D-41CF-9D38-C1C70E39698E}" type="datetime1">
              <a:rPr lang="en-US">
                <a:solidFill>
                  <a:srgbClr val="000000"/>
                </a:solidFill>
              </a:rPr>
              <a:pPr>
                <a:defRPr/>
              </a:pPr>
              <a:t>9/8/2014</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EC7DC1A-88DC-41DE-98AC-C346940B4DCD}"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25729043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77FC8EBD-58DD-47E3-B9EE-CA5CC97B0F76}" type="datetime1">
              <a:rPr lang="en-US">
                <a:solidFill>
                  <a:srgbClr val="000000"/>
                </a:solidFill>
              </a:rPr>
              <a:pPr>
                <a:defRPr/>
              </a:pPr>
              <a:t>9/8/2014</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9089E27-8AA8-4331-BFAD-1F16DD773DB4}"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15966816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82F16D66-0D54-442B-9400-9001ECC38395}" type="datetime1">
              <a:rPr lang="en-US">
                <a:solidFill>
                  <a:srgbClr val="000000"/>
                </a:solidFill>
              </a:rPr>
              <a:pPr>
                <a:defRPr/>
              </a:pPr>
              <a:t>9/8/2014</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B07A725-B389-4CE0-B22A-018D2B8FFC99}"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2545868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83FBD0D-21A2-481A-9F05-71F240B618BE}" type="datetime1">
              <a:rPr lang="en-US">
                <a:solidFill>
                  <a:srgbClr val="000000"/>
                </a:solidFill>
              </a:rPr>
              <a:pPr>
                <a:defRPr/>
              </a:pPr>
              <a:t>9/8/2014</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0E8A11-7ED6-4D89-874B-0AD768B1FAF8}"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2152677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D48CC49-CE0B-41C3-BFD6-C82C927D22AE}" type="datetime1">
              <a:rPr lang="en-US">
                <a:solidFill>
                  <a:srgbClr val="000000"/>
                </a:solidFill>
              </a:rPr>
              <a:pPr>
                <a:defRPr/>
              </a:pPr>
              <a:t>9/8/2014</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AE4EE20-BFAF-424F-99B6-B3F771B9E4A4}"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34848123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D35B1EC-E9A1-4D20-893E-E242E9D3DE69}" type="datetime1">
              <a:rPr lang="en-US">
                <a:solidFill>
                  <a:srgbClr val="000000"/>
                </a:solidFill>
              </a:rPr>
              <a:pPr>
                <a:defRPr/>
              </a:pPr>
              <a:t>9/8/2014</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035DAE7-843C-46E2-A90C-571E49139C20}"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179761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22588095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559E9F8-B2F9-415F-B834-208F79EA7634}" type="datetime1">
              <a:rPr lang="en-US">
                <a:solidFill>
                  <a:srgbClr val="000000"/>
                </a:solidFill>
              </a:rPr>
              <a:pPr>
                <a:defRPr/>
              </a:pPr>
              <a:t>9/8/2014</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847A7A6-6D41-4535-88D5-B3288192356A}"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41765906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4"/>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fld id="{02F30600-E08E-475E-853B-FD17BA36CBDB}" type="datetime1">
              <a:rPr lang="en-US">
                <a:solidFill>
                  <a:srgbClr val="000000"/>
                </a:solidFill>
              </a:rPr>
              <a:pPr>
                <a:defRPr/>
              </a:pPr>
              <a:t>9/8/2014</a:t>
            </a:fld>
            <a:endParaRPr 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4A041EBD-8D7F-4F88-A513-AB5F9A9BEADE}"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42305511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D85F789-9FBF-434F-B556-5862885D0CB4}" type="datetime1">
              <a:rPr lang="en-US">
                <a:solidFill>
                  <a:srgbClr val="000000"/>
                </a:solidFill>
              </a:rPr>
              <a:pPr>
                <a:defRPr/>
              </a:pPr>
              <a:t>9/8/2014</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B22B92-C318-45C2-98D5-7DD5A2884613}"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26149489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fld id="{3E9DC97B-AA01-4C68-A34D-599202287CD3}" type="datetime1">
              <a:rPr lang="en-US">
                <a:solidFill>
                  <a:srgbClr val="000000"/>
                </a:solidFill>
              </a:rPr>
              <a:pPr>
                <a:defRPr/>
              </a:pPr>
              <a:t>9/8/2014</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5F6A65A-1556-4C81-BE52-A84ACC39A1CF}"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12560691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4"/>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4"/>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fld id="{D10E36E8-0F52-4721-A163-7E3AE872ADD7}" type="datetime1">
              <a:rPr lang="en-US">
                <a:solidFill>
                  <a:srgbClr val="000000"/>
                </a:solidFill>
              </a:rPr>
              <a:pPr>
                <a:defRPr/>
              </a:pPr>
              <a:t>9/8/2014</a:t>
            </a:fld>
            <a:endParaRPr 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FEEC54D8-575A-44CA-8A54-343AED228D97}"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3764713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4"/>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fld id="{9784F99C-B9A9-496D-AE5B-4BF40A6DA7EF}" type="datetime1">
              <a:rPr lang="en-US">
                <a:solidFill>
                  <a:srgbClr val="000000"/>
                </a:solidFill>
              </a:rPr>
              <a:pPr>
                <a:defRPr/>
              </a:pPr>
              <a:t>9/8/2014</a:t>
            </a:fld>
            <a:endParaRPr 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67330EB7-02BE-4AED-8E53-BDB1D88858FE}"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4180139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4"/>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29DD218E-74C0-42C0-932B-8B087D782BC9}" type="datetime1">
              <a:rPr lang="en-US">
                <a:solidFill>
                  <a:srgbClr val="000000"/>
                </a:solidFill>
              </a:rPr>
              <a:pPr>
                <a:defRPr/>
              </a:pPr>
              <a:t>9/8/2014</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A2481AF-14FD-44DC-9995-2F4730A0091D}" type="slidenum">
              <a:rPr lang="es-CO">
                <a:solidFill>
                  <a:srgbClr val="000000"/>
                </a:solidFill>
              </a:rPr>
              <a:pPr>
                <a:defRPr/>
              </a:pPr>
              <a:t>‹#›</a:t>
            </a:fld>
            <a:endParaRPr lang="es-CO">
              <a:solidFill>
                <a:srgbClr val="000000"/>
              </a:solidFill>
            </a:endParaRPr>
          </a:p>
        </p:txBody>
      </p:sp>
    </p:spTree>
    <p:extLst>
      <p:ext uri="{BB962C8B-B14F-4D97-AF65-F5344CB8AC3E}">
        <p14:creationId xmlns:p14="http://schemas.microsoft.com/office/powerpoint/2010/main" val="36048882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grpSp>
      <p:sp>
        <p:nvSpPr>
          <p:cNvPr id="187411"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smtClean="0"/>
              <a:t>Click to edit Master title style</a:t>
            </a:r>
          </a:p>
        </p:txBody>
      </p:sp>
      <p:sp>
        <p:nvSpPr>
          <p:cNvPr id="1874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solidFill>
                <a:srgbClr val="CCCCE6"/>
              </a:solidFill>
            </a:endParaRPr>
          </a:p>
        </p:txBody>
      </p:sp>
      <p:sp>
        <p:nvSpPr>
          <p:cNvPr id="19" name="Rectangle 17"/>
          <p:cNvSpPr>
            <a:spLocks noGrp="1" noChangeArrowheads="1"/>
          </p:cNvSpPr>
          <p:nvPr>
            <p:ph type="ftr" sz="quarter" idx="11"/>
          </p:nvPr>
        </p:nvSpPr>
        <p:spPr/>
        <p:txBody>
          <a:bodyPr/>
          <a:lstStyle>
            <a:lvl1pPr>
              <a:defRPr/>
            </a:lvl1pPr>
          </a:lstStyle>
          <a:p>
            <a:endParaRPr lang="en-US">
              <a:solidFill>
                <a:srgbClr val="CCCCE6"/>
              </a:solidFill>
            </a:endParaRPr>
          </a:p>
        </p:txBody>
      </p:sp>
      <p:sp>
        <p:nvSpPr>
          <p:cNvPr id="20" name="Rectangle 18"/>
          <p:cNvSpPr>
            <a:spLocks noGrp="1" noChangeArrowheads="1"/>
          </p:cNvSpPr>
          <p:nvPr>
            <p:ph type="sldNum" sz="quarter" idx="12"/>
          </p:nvPr>
        </p:nvSpPr>
        <p:spPr/>
        <p:txBody>
          <a:bodyPr/>
          <a:lstStyle>
            <a:lvl1pPr>
              <a:defRPr/>
            </a:lvl1pPr>
          </a:lstStyle>
          <a:p>
            <a:fld id="{C8C39B0F-C291-4433-A1E5-9134EB36565F}" type="slidenum">
              <a:rPr lang="en-US" smtClean="0">
                <a:solidFill>
                  <a:srgbClr val="CCCCE6"/>
                </a:solidFill>
              </a:rPr>
              <a:pPr/>
              <a:t>‹#›</a:t>
            </a:fld>
            <a:endParaRPr lang="en-US">
              <a:solidFill>
                <a:srgbClr val="CCCCE6"/>
              </a:solidFill>
            </a:endParaRPr>
          </a:p>
        </p:txBody>
      </p:sp>
    </p:spTree>
    <p:extLst>
      <p:ext uri="{BB962C8B-B14F-4D97-AF65-F5344CB8AC3E}">
        <p14:creationId xmlns:p14="http://schemas.microsoft.com/office/powerpoint/2010/main" val="9490235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32DC6D68-C09F-433A-B8D9-34FE86F982EB}"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0410921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25E003C9-3848-4078-8EB3-555EFE16A360}"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21695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19844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A749668D-7B85-487F-8779-7ECAB791C872}"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5918421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8" name="Rectangle 3"/>
          <p:cNvSpPr>
            <a:spLocks noGrp="1" noChangeArrowheads="1"/>
          </p:cNvSpPr>
          <p:nvPr>
            <p:ph type="sldNum" sz="quarter" idx="11"/>
          </p:nvPr>
        </p:nvSpPr>
        <p:spPr>
          <a:ln/>
        </p:spPr>
        <p:txBody>
          <a:bodyPr/>
          <a:lstStyle>
            <a:lvl1pPr>
              <a:defRPr/>
            </a:lvl1pPr>
          </a:lstStyle>
          <a:p>
            <a:fld id="{6739D748-90F0-4C6B-B3D2-FE382684541D}" type="slidenum">
              <a:rPr lang="en-US" smtClean="0">
                <a:solidFill>
                  <a:srgbClr val="CCCCE6"/>
                </a:solidFill>
              </a:rPr>
              <a:pPr/>
              <a:t>‹#›</a:t>
            </a:fld>
            <a:endParaRPr lang="en-US">
              <a:solidFill>
                <a:srgbClr val="CCCCE6"/>
              </a:solidFill>
            </a:endParaRPr>
          </a:p>
        </p:txBody>
      </p:sp>
      <p:sp>
        <p:nvSpPr>
          <p:cNvPr id="9"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658004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4" name="Rectangle 3"/>
          <p:cNvSpPr>
            <a:spLocks noGrp="1" noChangeArrowheads="1"/>
          </p:cNvSpPr>
          <p:nvPr>
            <p:ph type="sldNum" sz="quarter" idx="11"/>
          </p:nvPr>
        </p:nvSpPr>
        <p:spPr>
          <a:ln/>
        </p:spPr>
        <p:txBody>
          <a:bodyPr/>
          <a:lstStyle>
            <a:lvl1pPr>
              <a:defRPr/>
            </a:lvl1pPr>
          </a:lstStyle>
          <a:p>
            <a:fld id="{CB6D2D91-D56F-4409-AC0D-366B6E488967}" type="slidenum">
              <a:rPr lang="en-US" smtClean="0">
                <a:solidFill>
                  <a:srgbClr val="CCCCE6"/>
                </a:solidFill>
              </a:rPr>
              <a:pPr/>
              <a:t>‹#›</a:t>
            </a:fld>
            <a:endParaRPr lang="en-US">
              <a:solidFill>
                <a:srgbClr val="CCCCE6"/>
              </a:solidFill>
            </a:endParaRPr>
          </a:p>
        </p:txBody>
      </p:sp>
      <p:sp>
        <p:nvSpPr>
          <p:cNvPr id="5"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4599420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3" name="Rectangle 3"/>
          <p:cNvSpPr>
            <a:spLocks noGrp="1" noChangeArrowheads="1"/>
          </p:cNvSpPr>
          <p:nvPr>
            <p:ph type="sldNum" sz="quarter" idx="11"/>
          </p:nvPr>
        </p:nvSpPr>
        <p:spPr>
          <a:ln/>
        </p:spPr>
        <p:txBody>
          <a:bodyPr/>
          <a:lstStyle>
            <a:lvl1pPr>
              <a:defRPr/>
            </a:lvl1pPr>
          </a:lstStyle>
          <a:p>
            <a:fld id="{47E78F17-3112-4890-8404-0281C758ECA5}" type="slidenum">
              <a:rPr lang="en-US" smtClean="0">
                <a:solidFill>
                  <a:srgbClr val="CCCCE6"/>
                </a:solidFill>
              </a:rPr>
              <a:pPr/>
              <a:t>‹#›</a:t>
            </a:fld>
            <a:endParaRPr lang="en-US">
              <a:solidFill>
                <a:srgbClr val="CCCCE6"/>
              </a:solidFill>
            </a:endParaRPr>
          </a:p>
        </p:txBody>
      </p:sp>
      <p:sp>
        <p:nvSpPr>
          <p:cNvPr id="4"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3910455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8D9A76F3-188A-45FB-860F-1F9DED960FA2}"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883075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C7717705-34B9-4582-865B-F0528B743E33}"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0488035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46F9A6EE-58A7-4F22-AC4B-9400392EA2DD}"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457989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A3D9583D-F0B8-4EEA-9A87-0603C2E94E88}"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7896877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69491B80-AEFB-4E98-9999-24825C64264D}"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8475931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16988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1158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6"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8941191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24969164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6"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6670284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3223133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514" y="457200"/>
            <a:ext cx="777297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512" y="1981200"/>
            <a:ext cx="381721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273" y="1981200"/>
            <a:ext cx="38172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512" y="6248400"/>
            <a:ext cx="1905000" cy="457200"/>
          </a:xfrm>
        </p:spPr>
        <p:txBody>
          <a:bodyPr/>
          <a:lstStyle>
            <a:lvl1pPr>
              <a:defRPr/>
            </a:lvl1pPr>
          </a:lstStyle>
          <a:p>
            <a:endParaRPr lang="en-US">
              <a:solidFill>
                <a:srgbClr val="CCCCE6"/>
              </a:solidFill>
            </a:endParaRPr>
          </a:p>
        </p:txBody>
      </p:sp>
      <p:sp>
        <p:nvSpPr>
          <p:cNvPr id="6" name="Footer Placeholder 5"/>
          <p:cNvSpPr>
            <a:spLocks noGrp="1"/>
          </p:cNvSpPr>
          <p:nvPr>
            <p:ph type="ftr" sz="quarter" idx="11"/>
          </p:nvPr>
        </p:nvSpPr>
        <p:spPr>
          <a:xfrm>
            <a:off x="3124491" y="6248400"/>
            <a:ext cx="2895023" cy="457200"/>
          </a:xfrm>
        </p:spPr>
        <p:txBody>
          <a:bodyPr/>
          <a:lstStyle>
            <a:lvl1pPr>
              <a:defRPr/>
            </a:lvl1pPr>
          </a:lstStyle>
          <a:p>
            <a:endParaRPr lang="en-US">
              <a:solidFill>
                <a:srgbClr val="CCCCE6"/>
              </a:solidFill>
            </a:endParaRPr>
          </a:p>
        </p:txBody>
      </p:sp>
      <p:sp>
        <p:nvSpPr>
          <p:cNvPr id="7" name="Slide Number Placeholder 6"/>
          <p:cNvSpPr>
            <a:spLocks noGrp="1"/>
          </p:cNvSpPr>
          <p:nvPr>
            <p:ph type="sldNum" sz="quarter" idx="12"/>
          </p:nvPr>
        </p:nvSpPr>
        <p:spPr>
          <a:xfrm>
            <a:off x="6553489" y="6248400"/>
            <a:ext cx="1905000" cy="457200"/>
          </a:xfrm>
        </p:spPr>
        <p:txBody>
          <a:bodyPr/>
          <a:lstStyle>
            <a:lvl1pPr>
              <a:defRPr/>
            </a:lvl1pPr>
          </a:lstStyle>
          <a:p>
            <a:fld id="{914D9590-FF62-418F-9338-C5D5EB22BDF0}" type="slidenum">
              <a:rPr lang="en-US">
                <a:solidFill>
                  <a:srgbClr val="CCCCE6"/>
                </a:solidFill>
              </a:rPr>
              <a:pPr/>
              <a:t>‹#›</a:t>
            </a:fld>
            <a:endParaRPr lang="en-US">
              <a:solidFill>
                <a:srgbClr val="CCCCE6"/>
              </a:solidFill>
            </a:endParaRPr>
          </a:p>
        </p:txBody>
      </p:sp>
    </p:spTree>
    <p:extLst>
      <p:ext uri="{BB962C8B-B14F-4D97-AF65-F5344CB8AC3E}">
        <p14:creationId xmlns:p14="http://schemas.microsoft.com/office/powerpoint/2010/main" val="9812423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grpSp>
        <p:sp>
          <p:nvSpPr>
            <p:cNvPr id="6" name="Freeform 23"/>
            <p:cNvSpPr>
              <a:spLocks/>
            </p:cNvSpPr>
            <p:nvPr/>
          </p:nvSpPr>
          <p:spPr bwMode="ltGray">
            <a:xfrm flipH="1">
              <a:off x="-2" y="1536"/>
              <a:ext cx="5762" cy="412"/>
            </a:xfrm>
            <a:custGeom>
              <a:avLst/>
              <a:gdLst>
                <a:gd name="T0" fmla="*/ 0 w 5762"/>
                <a:gd name="T1" fmla="*/ 210 h 385"/>
                <a:gd name="T2" fmla="*/ 5762 w 5762"/>
                <a:gd name="T3" fmla="*/ 201 h 385"/>
                <a:gd name="T4" fmla="*/ 5762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grpSp>
      <p:sp>
        <p:nvSpPr>
          <p:cNvPr id="112665"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smtClean="0"/>
              <a:t>Click to edit Master title style</a:t>
            </a:r>
          </a:p>
        </p:txBody>
      </p:sp>
      <p:sp>
        <p:nvSpPr>
          <p:cNvPr id="112666"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smtClean="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smtClean="0">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31DE783C-5624-416D-85BE-4058DF1C1ABC}" type="slidenum">
              <a:rPr lang="en-US"/>
              <a:pPr>
                <a:defRPr/>
              </a:pPr>
              <a:t>‹#›</a:t>
            </a:fld>
            <a:endParaRPr lang="en-US"/>
          </a:p>
        </p:txBody>
      </p:sp>
    </p:spTree>
    <p:extLst>
      <p:ext uri="{BB962C8B-B14F-4D97-AF65-F5344CB8AC3E}">
        <p14:creationId xmlns:p14="http://schemas.microsoft.com/office/powerpoint/2010/main" val="19564778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CB2A025A-F5A5-4FC6-B288-634385AFB1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9096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E40DD757-3CAE-4313-84DA-8E54E64ED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25764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CF81E890-5FDE-48B7-8E40-2CBF8CBA77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35839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EC8920C9-0F96-4560-B287-DFC801ABD1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82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874447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A589DA8F-4B32-4DB7-8CBE-9B4DE094AA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6783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F52DD32C-5585-405A-A68D-1743727FA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10909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D0219F94-B1AE-4956-AA89-350173BC2A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3674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B0E20627-C1AA-4B8C-A129-09EB338AD5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3011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38F0608A-C620-45E0-BDFB-D539C9FACB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87843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32B48831-7672-4D1D-B46B-7E51D4FA43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87785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FB70CF63-CAED-4568-A4B7-82106D9A4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135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05E93434-6F16-4F60-99D3-73471A38CB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7212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981200"/>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A7F70B63-D1C8-4BCB-9348-27FA655C6E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9729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73163" y="1981200"/>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A6FB7260-D8BD-429D-9CF4-B798DAB3A3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48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91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998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335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67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807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66045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4553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24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659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B946D75-CF7A-4A14-89C0-07556F989C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718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19405C-CC6D-467C-A9BD-4D2BFD2FD1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6124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F915E6F-3469-4664-B358-18B25B7383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3915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4E00DD7-D9A3-4B1D-88F8-38FA8BFB6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758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7FA82AD-FB20-47EB-AEC9-39AAB2ACC2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280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63E2CD-865E-4168-9294-4D97D1DEC0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8500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DCA3AAB-AC43-41AB-91D5-7F64938FC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803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103516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CCFF732-EB3F-469F-A167-E5BEE2078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110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EA642C3-A903-4872-A652-6564000674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816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A70978B-49A8-466D-940A-992AE47587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543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56116DB-CA96-4C03-9FE0-079039693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953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3640B624-86F3-4470-A0ED-559C86A806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990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F97B3D-25F3-4195-8E1A-83066B1831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4444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CDF508B-C599-4C9D-B76F-05BD5C2DB2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0117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6D221C-50B1-4502-A627-7546A25BF1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0838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8218786-A124-483D-BEFB-983ACDA6C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7962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F2B2E08-8A35-4A00-BB63-D3078AF9EF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89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3143968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AC55C1E-8F57-404F-B7E1-FFB5BFB5B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8981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BEE9252-8E12-4A19-A63E-FAAD6B006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6021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C2EDFDD-BEC9-4C5C-8FF8-783E67F158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32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298996A-7664-490C-BA9D-B6E4D08B8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6910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DC993C5-E586-47F9-959F-3E57A0381C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742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7E7056-5DA8-4E64-A5D5-9E6E817CFB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7445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1DFD4C-872F-4CFB-B143-0DFBD87639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5806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869DBA93-D8CD-4020-BA16-0D3A61831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9359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15D7479-A39B-4A9C-8DFA-896E3D8839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553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grpSp>
      <p:sp>
        <p:nvSpPr>
          <p:cNvPr id="187411"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smtClean="0"/>
              <a:t>Click to edit Master title style</a:t>
            </a:r>
          </a:p>
        </p:txBody>
      </p:sp>
      <p:sp>
        <p:nvSpPr>
          <p:cNvPr id="1874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C83CDE47-EDC7-4551-AE43-1306F3F2A483}" type="slidenum">
              <a:rPr lang="en-US"/>
              <a:pPr>
                <a:defRPr/>
              </a:pPr>
              <a:t>‹#›</a:t>
            </a:fld>
            <a:endParaRPr lang="en-US"/>
          </a:p>
        </p:txBody>
      </p:sp>
    </p:spTree>
    <p:extLst>
      <p:ext uri="{BB962C8B-B14F-4D97-AF65-F5344CB8AC3E}">
        <p14:creationId xmlns:p14="http://schemas.microsoft.com/office/powerpoint/2010/main" val="409829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1965930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391235-93A6-41D7-A341-B13AF10AB984}"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9236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C66395E-172A-4E43-8ED2-1D082185A26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8189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B4ACDB2-9FD8-4C7E-A67D-FC279C6F83B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2201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617D8FD8-B7AC-4B1E-9699-EDBA6DD81779}"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0152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88047E4-28EF-421C-AA1C-75C8791A072F}"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0770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A2E4ECA-D900-4E1F-B095-E0A6AF0CA5AE}"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8313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6D3F2D0-7B1D-4293-9FA7-9F9C386B8D8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163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F2ACF5C-E186-4F11-AC3A-0A9CDE3901F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1187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A706A34-F8F0-4C77-8DCE-54DC9F7492C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5286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0058E90-E356-49E3-86A3-C2DCD01717F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954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36460721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9F8C983-A9C9-4A6E-A69C-B95E975CCE0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26414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93F6E3BA-F00D-436D-A5D0-655A9242867F}"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4700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A2549C5-5A49-402E-A2B3-B14D18D1DCE7}"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8471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34B446-6D80-4841-BAA4-05E23A701F6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016755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grpSp>
      <p:sp>
        <p:nvSpPr>
          <p:cNvPr id="187411"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smtClean="0"/>
              <a:t>Click to edit Master title style</a:t>
            </a:r>
          </a:p>
        </p:txBody>
      </p:sp>
      <p:sp>
        <p:nvSpPr>
          <p:cNvPr id="1874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solidFill>
                <a:srgbClr val="CCCCE6"/>
              </a:solidFill>
            </a:endParaRPr>
          </a:p>
        </p:txBody>
      </p:sp>
      <p:sp>
        <p:nvSpPr>
          <p:cNvPr id="19" name="Rectangle 17"/>
          <p:cNvSpPr>
            <a:spLocks noGrp="1" noChangeArrowheads="1"/>
          </p:cNvSpPr>
          <p:nvPr>
            <p:ph type="ftr" sz="quarter" idx="11"/>
          </p:nvPr>
        </p:nvSpPr>
        <p:spPr/>
        <p:txBody>
          <a:bodyPr/>
          <a:lstStyle>
            <a:lvl1pPr>
              <a:defRPr/>
            </a:lvl1pPr>
          </a:lstStyle>
          <a:p>
            <a:endParaRPr lang="en-US">
              <a:solidFill>
                <a:srgbClr val="CCCCE6"/>
              </a:solidFill>
            </a:endParaRPr>
          </a:p>
        </p:txBody>
      </p:sp>
      <p:sp>
        <p:nvSpPr>
          <p:cNvPr id="20" name="Rectangle 18"/>
          <p:cNvSpPr>
            <a:spLocks noGrp="1" noChangeArrowheads="1"/>
          </p:cNvSpPr>
          <p:nvPr>
            <p:ph type="sldNum" sz="quarter" idx="12"/>
          </p:nvPr>
        </p:nvSpPr>
        <p:spPr/>
        <p:txBody>
          <a:bodyPr/>
          <a:lstStyle>
            <a:lvl1pPr>
              <a:defRPr/>
            </a:lvl1pPr>
          </a:lstStyle>
          <a:p>
            <a:fld id="{C8C39B0F-C291-4433-A1E5-9134EB36565F}" type="slidenum">
              <a:rPr lang="en-US" smtClean="0">
                <a:solidFill>
                  <a:srgbClr val="CCCCE6"/>
                </a:solidFill>
              </a:rPr>
              <a:pPr/>
              <a:t>‹#›</a:t>
            </a:fld>
            <a:endParaRPr lang="en-US">
              <a:solidFill>
                <a:srgbClr val="CCCCE6"/>
              </a:solidFill>
            </a:endParaRPr>
          </a:p>
        </p:txBody>
      </p:sp>
    </p:spTree>
    <p:extLst>
      <p:ext uri="{BB962C8B-B14F-4D97-AF65-F5344CB8AC3E}">
        <p14:creationId xmlns:p14="http://schemas.microsoft.com/office/powerpoint/2010/main" val="1041428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32DC6D68-C09F-433A-B8D9-34FE86F982EB}"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2556222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25E003C9-3848-4078-8EB3-555EFE16A360}"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729193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A749668D-7B85-487F-8779-7ECAB791C872}"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1756131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8" name="Rectangle 3"/>
          <p:cNvSpPr>
            <a:spLocks noGrp="1" noChangeArrowheads="1"/>
          </p:cNvSpPr>
          <p:nvPr>
            <p:ph type="sldNum" sz="quarter" idx="11"/>
          </p:nvPr>
        </p:nvSpPr>
        <p:spPr>
          <a:ln/>
        </p:spPr>
        <p:txBody>
          <a:bodyPr/>
          <a:lstStyle>
            <a:lvl1pPr>
              <a:defRPr/>
            </a:lvl1pPr>
          </a:lstStyle>
          <a:p>
            <a:fld id="{6739D748-90F0-4C6B-B3D2-FE382684541D}" type="slidenum">
              <a:rPr lang="en-US" smtClean="0">
                <a:solidFill>
                  <a:srgbClr val="CCCCE6"/>
                </a:solidFill>
              </a:rPr>
              <a:pPr/>
              <a:t>‹#›</a:t>
            </a:fld>
            <a:endParaRPr lang="en-US">
              <a:solidFill>
                <a:srgbClr val="CCCCE6"/>
              </a:solidFill>
            </a:endParaRPr>
          </a:p>
        </p:txBody>
      </p:sp>
      <p:sp>
        <p:nvSpPr>
          <p:cNvPr id="9"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3263476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4" name="Rectangle 3"/>
          <p:cNvSpPr>
            <a:spLocks noGrp="1" noChangeArrowheads="1"/>
          </p:cNvSpPr>
          <p:nvPr>
            <p:ph type="sldNum" sz="quarter" idx="11"/>
          </p:nvPr>
        </p:nvSpPr>
        <p:spPr>
          <a:ln/>
        </p:spPr>
        <p:txBody>
          <a:bodyPr/>
          <a:lstStyle>
            <a:lvl1pPr>
              <a:defRPr/>
            </a:lvl1pPr>
          </a:lstStyle>
          <a:p>
            <a:fld id="{CB6D2D91-D56F-4409-AC0D-366B6E488967}" type="slidenum">
              <a:rPr lang="en-US" smtClean="0">
                <a:solidFill>
                  <a:srgbClr val="CCCCE6"/>
                </a:solidFill>
              </a:rPr>
              <a:pPr/>
              <a:t>‹#›</a:t>
            </a:fld>
            <a:endParaRPr lang="en-US">
              <a:solidFill>
                <a:srgbClr val="CCCCE6"/>
              </a:solidFill>
            </a:endParaRPr>
          </a:p>
        </p:txBody>
      </p:sp>
      <p:sp>
        <p:nvSpPr>
          <p:cNvPr id="5"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41351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34480801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3" name="Rectangle 3"/>
          <p:cNvSpPr>
            <a:spLocks noGrp="1" noChangeArrowheads="1"/>
          </p:cNvSpPr>
          <p:nvPr>
            <p:ph type="sldNum" sz="quarter" idx="11"/>
          </p:nvPr>
        </p:nvSpPr>
        <p:spPr>
          <a:ln/>
        </p:spPr>
        <p:txBody>
          <a:bodyPr/>
          <a:lstStyle>
            <a:lvl1pPr>
              <a:defRPr/>
            </a:lvl1pPr>
          </a:lstStyle>
          <a:p>
            <a:fld id="{47E78F17-3112-4890-8404-0281C758ECA5}" type="slidenum">
              <a:rPr lang="en-US" smtClean="0">
                <a:solidFill>
                  <a:srgbClr val="CCCCE6"/>
                </a:solidFill>
              </a:rPr>
              <a:pPr/>
              <a:t>‹#›</a:t>
            </a:fld>
            <a:endParaRPr lang="en-US">
              <a:solidFill>
                <a:srgbClr val="CCCCE6"/>
              </a:solidFill>
            </a:endParaRPr>
          </a:p>
        </p:txBody>
      </p:sp>
      <p:sp>
        <p:nvSpPr>
          <p:cNvPr id="4"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152877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8D9A76F3-188A-45FB-860F-1F9DED960FA2}"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006318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C7717705-34B9-4582-865B-F0528B743E33}"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1119263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46F9A6EE-58A7-4F22-AC4B-9400392EA2DD}"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409827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A3D9583D-F0B8-4EEA-9A87-0603C2E94E88}"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4799058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69491B80-AEFB-4E98-9999-24825C64264D}"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662690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2777141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6"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2153846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16947227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6"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13805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1550903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13138525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522" y="457200"/>
            <a:ext cx="777297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512" y="1981200"/>
            <a:ext cx="381721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273" y="1981200"/>
            <a:ext cx="38172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512" y="6248400"/>
            <a:ext cx="1905000" cy="457200"/>
          </a:xfrm>
        </p:spPr>
        <p:txBody>
          <a:bodyPr/>
          <a:lstStyle>
            <a:lvl1pPr>
              <a:defRPr/>
            </a:lvl1pPr>
          </a:lstStyle>
          <a:p>
            <a:endParaRPr lang="en-US">
              <a:solidFill>
                <a:srgbClr val="CCCCE6"/>
              </a:solidFill>
            </a:endParaRPr>
          </a:p>
        </p:txBody>
      </p:sp>
      <p:sp>
        <p:nvSpPr>
          <p:cNvPr id="6" name="Footer Placeholder 5"/>
          <p:cNvSpPr>
            <a:spLocks noGrp="1"/>
          </p:cNvSpPr>
          <p:nvPr>
            <p:ph type="ftr" sz="quarter" idx="11"/>
          </p:nvPr>
        </p:nvSpPr>
        <p:spPr>
          <a:xfrm>
            <a:off x="3124499" y="6248400"/>
            <a:ext cx="2895023" cy="457200"/>
          </a:xfrm>
        </p:spPr>
        <p:txBody>
          <a:bodyPr/>
          <a:lstStyle>
            <a:lvl1pPr>
              <a:defRPr/>
            </a:lvl1pPr>
          </a:lstStyle>
          <a:p>
            <a:endParaRPr lang="en-US">
              <a:solidFill>
                <a:srgbClr val="CCCCE6"/>
              </a:solidFill>
            </a:endParaRPr>
          </a:p>
        </p:txBody>
      </p:sp>
      <p:sp>
        <p:nvSpPr>
          <p:cNvPr id="7" name="Slide Number Placeholder 6"/>
          <p:cNvSpPr>
            <a:spLocks noGrp="1"/>
          </p:cNvSpPr>
          <p:nvPr>
            <p:ph type="sldNum" sz="quarter" idx="12"/>
          </p:nvPr>
        </p:nvSpPr>
        <p:spPr>
          <a:xfrm>
            <a:off x="6553489" y="6248400"/>
            <a:ext cx="1905000" cy="457200"/>
          </a:xfrm>
        </p:spPr>
        <p:txBody>
          <a:bodyPr/>
          <a:lstStyle>
            <a:lvl1pPr>
              <a:defRPr/>
            </a:lvl1pPr>
          </a:lstStyle>
          <a:p>
            <a:fld id="{914D9590-FF62-418F-9338-C5D5EB22BDF0}" type="slidenum">
              <a:rPr lang="en-US">
                <a:solidFill>
                  <a:srgbClr val="CCCCE6"/>
                </a:solidFill>
              </a:rPr>
              <a:pPr/>
              <a:t>‹#›</a:t>
            </a:fld>
            <a:endParaRPr lang="en-US">
              <a:solidFill>
                <a:srgbClr val="CCCCE6"/>
              </a:solidFill>
            </a:endParaRPr>
          </a:p>
        </p:txBody>
      </p:sp>
    </p:spTree>
    <p:extLst>
      <p:ext uri="{BB962C8B-B14F-4D97-AF65-F5344CB8AC3E}">
        <p14:creationId xmlns:p14="http://schemas.microsoft.com/office/powerpoint/2010/main" val="3442596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grpSp>
      </p:grpSp>
      <p:sp>
        <p:nvSpPr>
          <p:cNvPr id="187411"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smtClean="0"/>
              <a:t>Click to edit Master title style</a:t>
            </a:r>
          </a:p>
        </p:txBody>
      </p:sp>
      <p:sp>
        <p:nvSpPr>
          <p:cNvPr id="1874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solidFill>
                <a:srgbClr val="CCCCE6"/>
              </a:solidFill>
            </a:endParaRPr>
          </a:p>
        </p:txBody>
      </p:sp>
      <p:sp>
        <p:nvSpPr>
          <p:cNvPr id="19" name="Rectangle 17"/>
          <p:cNvSpPr>
            <a:spLocks noGrp="1" noChangeArrowheads="1"/>
          </p:cNvSpPr>
          <p:nvPr>
            <p:ph type="ftr" sz="quarter" idx="11"/>
          </p:nvPr>
        </p:nvSpPr>
        <p:spPr/>
        <p:txBody>
          <a:bodyPr/>
          <a:lstStyle>
            <a:lvl1pPr>
              <a:defRPr/>
            </a:lvl1pPr>
          </a:lstStyle>
          <a:p>
            <a:endParaRPr lang="en-US">
              <a:solidFill>
                <a:srgbClr val="CCCCE6"/>
              </a:solidFill>
            </a:endParaRPr>
          </a:p>
        </p:txBody>
      </p:sp>
      <p:sp>
        <p:nvSpPr>
          <p:cNvPr id="20" name="Rectangle 18"/>
          <p:cNvSpPr>
            <a:spLocks noGrp="1" noChangeArrowheads="1"/>
          </p:cNvSpPr>
          <p:nvPr>
            <p:ph type="sldNum" sz="quarter" idx="12"/>
          </p:nvPr>
        </p:nvSpPr>
        <p:spPr/>
        <p:txBody>
          <a:bodyPr/>
          <a:lstStyle>
            <a:lvl1pPr>
              <a:defRPr/>
            </a:lvl1pPr>
          </a:lstStyle>
          <a:p>
            <a:fld id="{C8C39B0F-C291-4433-A1E5-9134EB36565F}" type="slidenum">
              <a:rPr lang="en-US" smtClean="0">
                <a:solidFill>
                  <a:srgbClr val="CCCCE6"/>
                </a:solidFill>
              </a:rPr>
              <a:pPr/>
              <a:t>‹#›</a:t>
            </a:fld>
            <a:endParaRPr lang="en-US">
              <a:solidFill>
                <a:srgbClr val="CCCCE6"/>
              </a:solidFill>
            </a:endParaRPr>
          </a:p>
        </p:txBody>
      </p:sp>
    </p:spTree>
    <p:extLst>
      <p:ext uri="{BB962C8B-B14F-4D97-AF65-F5344CB8AC3E}">
        <p14:creationId xmlns:p14="http://schemas.microsoft.com/office/powerpoint/2010/main" val="22659967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32DC6D68-C09F-433A-B8D9-34FE86F982EB}"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637202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25E003C9-3848-4078-8EB3-555EFE16A360}"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19487796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A749668D-7B85-487F-8779-7ECAB791C872}"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2669620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8" name="Rectangle 3"/>
          <p:cNvSpPr>
            <a:spLocks noGrp="1" noChangeArrowheads="1"/>
          </p:cNvSpPr>
          <p:nvPr>
            <p:ph type="sldNum" sz="quarter" idx="11"/>
          </p:nvPr>
        </p:nvSpPr>
        <p:spPr>
          <a:ln/>
        </p:spPr>
        <p:txBody>
          <a:bodyPr/>
          <a:lstStyle>
            <a:lvl1pPr>
              <a:defRPr/>
            </a:lvl1pPr>
          </a:lstStyle>
          <a:p>
            <a:fld id="{6739D748-90F0-4C6B-B3D2-FE382684541D}" type="slidenum">
              <a:rPr lang="en-US" smtClean="0">
                <a:solidFill>
                  <a:srgbClr val="CCCCE6"/>
                </a:solidFill>
              </a:rPr>
              <a:pPr/>
              <a:t>‹#›</a:t>
            </a:fld>
            <a:endParaRPr lang="en-US">
              <a:solidFill>
                <a:srgbClr val="CCCCE6"/>
              </a:solidFill>
            </a:endParaRPr>
          </a:p>
        </p:txBody>
      </p:sp>
      <p:sp>
        <p:nvSpPr>
          <p:cNvPr id="9"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40014214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4" name="Rectangle 3"/>
          <p:cNvSpPr>
            <a:spLocks noGrp="1" noChangeArrowheads="1"/>
          </p:cNvSpPr>
          <p:nvPr>
            <p:ph type="sldNum" sz="quarter" idx="11"/>
          </p:nvPr>
        </p:nvSpPr>
        <p:spPr>
          <a:ln/>
        </p:spPr>
        <p:txBody>
          <a:bodyPr/>
          <a:lstStyle>
            <a:lvl1pPr>
              <a:defRPr/>
            </a:lvl1pPr>
          </a:lstStyle>
          <a:p>
            <a:fld id="{CB6D2D91-D56F-4409-AC0D-366B6E488967}" type="slidenum">
              <a:rPr lang="en-US" smtClean="0">
                <a:solidFill>
                  <a:srgbClr val="CCCCE6"/>
                </a:solidFill>
              </a:rPr>
              <a:pPr/>
              <a:t>‹#›</a:t>
            </a:fld>
            <a:endParaRPr lang="en-US">
              <a:solidFill>
                <a:srgbClr val="CCCCE6"/>
              </a:solidFill>
            </a:endParaRPr>
          </a:p>
        </p:txBody>
      </p:sp>
      <p:sp>
        <p:nvSpPr>
          <p:cNvPr id="5"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42574828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3" name="Rectangle 3"/>
          <p:cNvSpPr>
            <a:spLocks noGrp="1" noChangeArrowheads="1"/>
          </p:cNvSpPr>
          <p:nvPr>
            <p:ph type="sldNum" sz="quarter" idx="11"/>
          </p:nvPr>
        </p:nvSpPr>
        <p:spPr>
          <a:ln/>
        </p:spPr>
        <p:txBody>
          <a:bodyPr/>
          <a:lstStyle>
            <a:lvl1pPr>
              <a:defRPr/>
            </a:lvl1pPr>
          </a:lstStyle>
          <a:p>
            <a:fld id="{47E78F17-3112-4890-8404-0281C758ECA5}" type="slidenum">
              <a:rPr lang="en-US" smtClean="0">
                <a:solidFill>
                  <a:srgbClr val="CCCCE6"/>
                </a:solidFill>
              </a:rPr>
              <a:pPr/>
              <a:t>‹#›</a:t>
            </a:fld>
            <a:endParaRPr lang="en-US">
              <a:solidFill>
                <a:srgbClr val="CCCCE6"/>
              </a:solidFill>
            </a:endParaRPr>
          </a:p>
        </p:txBody>
      </p:sp>
      <p:sp>
        <p:nvSpPr>
          <p:cNvPr id="4"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7182859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8D9A76F3-188A-45FB-860F-1F9DED960FA2}"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149600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YOUR INSTITUTION LOGO HERE</a:t>
            </a:r>
          </a:p>
        </p:txBody>
      </p:sp>
    </p:spTree>
    <p:extLst>
      <p:ext uri="{BB962C8B-B14F-4D97-AF65-F5344CB8AC3E}">
        <p14:creationId xmlns:p14="http://schemas.microsoft.com/office/powerpoint/2010/main" val="25281720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C7717705-34B9-4582-865B-F0528B743E33}"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3332382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46F9A6EE-58A7-4F22-AC4B-9400392EA2DD}"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1480992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5" name="Rectangle 3"/>
          <p:cNvSpPr>
            <a:spLocks noGrp="1" noChangeArrowheads="1"/>
          </p:cNvSpPr>
          <p:nvPr>
            <p:ph type="sldNum" sz="quarter" idx="11"/>
          </p:nvPr>
        </p:nvSpPr>
        <p:spPr>
          <a:ln/>
        </p:spPr>
        <p:txBody>
          <a:bodyPr/>
          <a:lstStyle>
            <a:lvl1pPr>
              <a:defRPr/>
            </a:lvl1pPr>
          </a:lstStyle>
          <a:p>
            <a:fld id="{A3D9583D-F0B8-4EEA-9A87-0603C2E94E88}" type="slidenum">
              <a:rPr lang="en-US" smtClean="0">
                <a:solidFill>
                  <a:srgbClr val="CCCCE6"/>
                </a:solidFill>
              </a:rPr>
              <a:pPr/>
              <a:t>‹#›</a:t>
            </a:fld>
            <a:endParaRPr lang="en-US">
              <a:solidFill>
                <a:srgbClr val="CCCCE6"/>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1526971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CCCCE6"/>
              </a:solidFill>
            </a:endParaRPr>
          </a:p>
        </p:txBody>
      </p:sp>
      <p:sp>
        <p:nvSpPr>
          <p:cNvPr id="6" name="Rectangle 3"/>
          <p:cNvSpPr>
            <a:spLocks noGrp="1" noChangeArrowheads="1"/>
          </p:cNvSpPr>
          <p:nvPr>
            <p:ph type="sldNum" sz="quarter" idx="11"/>
          </p:nvPr>
        </p:nvSpPr>
        <p:spPr>
          <a:ln/>
        </p:spPr>
        <p:txBody>
          <a:bodyPr/>
          <a:lstStyle>
            <a:lvl1pPr>
              <a:defRPr/>
            </a:lvl1pPr>
          </a:lstStyle>
          <a:p>
            <a:fld id="{69491B80-AEFB-4E98-9999-24825C64264D}" type="slidenum">
              <a:rPr lang="en-US" smtClean="0">
                <a:solidFill>
                  <a:srgbClr val="CCCCE6"/>
                </a:solidFill>
              </a:rPr>
              <a:pPr/>
              <a:t>‹#›</a:t>
            </a:fld>
            <a:endParaRPr lang="en-US">
              <a:solidFill>
                <a:srgbClr val="CCCCE6"/>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CCCCE6"/>
              </a:solidFill>
            </a:endParaRPr>
          </a:p>
        </p:txBody>
      </p:sp>
    </p:spTree>
    <p:extLst>
      <p:ext uri="{BB962C8B-B14F-4D97-AF65-F5344CB8AC3E}">
        <p14:creationId xmlns:p14="http://schemas.microsoft.com/office/powerpoint/2010/main" val="40519650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19208810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6"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33008132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37805268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6"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2559933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FF9900"/>
              </a:solidFill>
            </a:endParaRPr>
          </a:p>
        </p:txBody>
      </p:sp>
      <p:sp>
        <p:nvSpPr>
          <p:cNvPr id="7" name="Rectangle 3"/>
          <p:cNvSpPr>
            <a:spLocks noGrp="1" noChangeArrowheads="1"/>
          </p:cNvSpPr>
          <p:nvPr>
            <p:ph type="sldNum" sz="quarter" idx="11"/>
          </p:nvPr>
        </p:nvSpPr>
        <p:spPr>
          <a:ln/>
        </p:spPr>
        <p:txBody>
          <a:bodyPr/>
          <a:lstStyle>
            <a:lvl1pPr>
              <a:defRPr/>
            </a:lvl1pPr>
          </a:lstStyle>
          <a:p>
            <a:fld id="{555771E8-1C91-46C5-B6B7-1BB70CA7DDF3}" type="slidenum">
              <a:rPr lang="en-US" smtClean="0">
                <a:solidFill>
                  <a:srgbClr val="FF9900"/>
                </a:solidFill>
              </a:rPr>
              <a:pPr/>
              <a:t>‹#›</a:t>
            </a:fld>
            <a:endParaRPr lang="en-US">
              <a:solidFill>
                <a:srgbClr val="FF99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FF9900"/>
              </a:solidFill>
            </a:endParaRPr>
          </a:p>
        </p:txBody>
      </p:sp>
    </p:spTree>
    <p:extLst>
      <p:ext uri="{BB962C8B-B14F-4D97-AF65-F5344CB8AC3E}">
        <p14:creationId xmlns:p14="http://schemas.microsoft.com/office/powerpoint/2010/main" val="24415089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518" y="457200"/>
            <a:ext cx="777297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512" y="1981200"/>
            <a:ext cx="381721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273" y="1981200"/>
            <a:ext cx="38172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512" y="6248400"/>
            <a:ext cx="1905000" cy="457200"/>
          </a:xfrm>
        </p:spPr>
        <p:txBody>
          <a:bodyPr/>
          <a:lstStyle>
            <a:lvl1pPr>
              <a:defRPr/>
            </a:lvl1pPr>
          </a:lstStyle>
          <a:p>
            <a:endParaRPr lang="en-US">
              <a:solidFill>
                <a:srgbClr val="CCCCE6"/>
              </a:solidFill>
            </a:endParaRPr>
          </a:p>
        </p:txBody>
      </p:sp>
      <p:sp>
        <p:nvSpPr>
          <p:cNvPr id="6" name="Footer Placeholder 5"/>
          <p:cNvSpPr>
            <a:spLocks noGrp="1"/>
          </p:cNvSpPr>
          <p:nvPr>
            <p:ph type="ftr" sz="quarter" idx="11"/>
          </p:nvPr>
        </p:nvSpPr>
        <p:spPr>
          <a:xfrm>
            <a:off x="3124495" y="6248400"/>
            <a:ext cx="2895023" cy="457200"/>
          </a:xfrm>
        </p:spPr>
        <p:txBody>
          <a:bodyPr/>
          <a:lstStyle>
            <a:lvl1pPr>
              <a:defRPr/>
            </a:lvl1pPr>
          </a:lstStyle>
          <a:p>
            <a:endParaRPr lang="en-US">
              <a:solidFill>
                <a:srgbClr val="CCCCE6"/>
              </a:solidFill>
            </a:endParaRPr>
          </a:p>
        </p:txBody>
      </p:sp>
      <p:sp>
        <p:nvSpPr>
          <p:cNvPr id="7" name="Slide Number Placeholder 6"/>
          <p:cNvSpPr>
            <a:spLocks noGrp="1"/>
          </p:cNvSpPr>
          <p:nvPr>
            <p:ph type="sldNum" sz="quarter" idx="12"/>
          </p:nvPr>
        </p:nvSpPr>
        <p:spPr>
          <a:xfrm>
            <a:off x="6553489" y="6248400"/>
            <a:ext cx="1905000" cy="457200"/>
          </a:xfrm>
        </p:spPr>
        <p:txBody>
          <a:bodyPr/>
          <a:lstStyle>
            <a:lvl1pPr>
              <a:defRPr/>
            </a:lvl1pPr>
          </a:lstStyle>
          <a:p>
            <a:fld id="{914D9590-FF62-418F-9338-C5D5EB22BDF0}" type="slidenum">
              <a:rPr lang="en-US">
                <a:solidFill>
                  <a:srgbClr val="CCCCE6"/>
                </a:solidFill>
              </a:rPr>
              <a:pPr/>
              <a:t>‹#›</a:t>
            </a:fld>
            <a:endParaRPr lang="en-US">
              <a:solidFill>
                <a:srgbClr val="CCCCE6"/>
              </a:solidFill>
            </a:endParaRPr>
          </a:p>
        </p:txBody>
      </p:sp>
    </p:spTree>
    <p:extLst>
      <p:ext uri="{BB962C8B-B14F-4D97-AF65-F5344CB8AC3E}">
        <p14:creationId xmlns:p14="http://schemas.microsoft.com/office/powerpoint/2010/main" val="83075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theme" Target="../theme/theme1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7.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8.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9.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F3D73"/>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19050">
            <a:solidFill>
              <a:srgbClr val="F8E36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4" name="Date Placeholder 3"/>
          <p:cNvSpPr>
            <a:spLocks noGrp="1"/>
          </p:cNvSpPr>
          <p:nvPr>
            <p:ph type="dt" sz="half" idx="2"/>
          </p:nvPr>
        </p:nvSpPr>
        <p:spPr>
          <a:xfrm>
            <a:off x="0" y="6237306"/>
            <a:ext cx="2522538" cy="4841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fontAlgn="base">
              <a:spcBef>
                <a:spcPct val="0"/>
              </a:spcBef>
              <a:spcAft>
                <a:spcPct val="0"/>
              </a:spcAft>
              <a:defRPr/>
            </a:pPr>
            <a:r>
              <a:rPr lang="en-US"/>
              <a:t>YOUR INSTITUTION LOGO HERE</a:t>
            </a:r>
          </a:p>
        </p:txBody>
      </p:sp>
      <p:pic>
        <p:nvPicPr>
          <p:cNvPr id="1029" name="Picture 2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00875" y="6205538"/>
            <a:ext cx="1881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rgbClr val="F8E368"/>
          </a:solidFill>
          <a:latin typeface="+mj-lt"/>
          <a:ea typeface="+mj-ea"/>
          <a:cs typeface="+mj-cs"/>
        </a:defRPr>
      </a:lvl1pPr>
      <a:lvl2pPr algn="ctr" rtl="0" eaLnBrk="0" fontAlgn="base" hangingPunct="0">
        <a:spcBef>
          <a:spcPct val="0"/>
        </a:spcBef>
        <a:spcAft>
          <a:spcPct val="0"/>
        </a:spcAft>
        <a:defRPr sz="3600" b="1">
          <a:solidFill>
            <a:srgbClr val="F8E368"/>
          </a:solidFill>
          <a:latin typeface="Calibri" pitchFamily="34" charset="0"/>
        </a:defRPr>
      </a:lvl2pPr>
      <a:lvl3pPr algn="ctr" rtl="0" eaLnBrk="0" fontAlgn="base" hangingPunct="0">
        <a:spcBef>
          <a:spcPct val="0"/>
        </a:spcBef>
        <a:spcAft>
          <a:spcPct val="0"/>
        </a:spcAft>
        <a:defRPr sz="3600" b="1">
          <a:solidFill>
            <a:srgbClr val="F8E368"/>
          </a:solidFill>
          <a:latin typeface="Calibri" pitchFamily="34" charset="0"/>
        </a:defRPr>
      </a:lvl3pPr>
      <a:lvl4pPr algn="ctr" rtl="0" eaLnBrk="0" fontAlgn="base" hangingPunct="0">
        <a:spcBef>
          <a:spcPct val="0"/>
        </a:spcBef>
        <a:spcAft>
          <a:spcPct val="0"/>
        </a:spcAft>
        <a:defRPr sz="3600" b="1">
          <a:solidFill>
            <a:srgbClr val="F8E368"/>
          </a:solidFill>
          <a:latin typeface="Calibri" pitchFamily="34" charset="0"/>
        </a:defRPr>
      </a:lvl4pPr>
      <a:lvl5pPr algn="ctr" rtl="0" eaLnBrk="0" fontAlgn="base" hangingPunct="0">
        <a:spcBef>
          <a:spcPct val="0"/>
        </a:spcBef>
        <a:spcAft>
          <a:spcPct val="0"/>
        </a:spcAft>
        <a:defRPr sz="3600" b="1">
          <a:solidFill>
            <a:srgbClr val="F8E368"/>
          </a:solidFill>
          <a:latin typeface="Calibri" pitchFamily="34" charset="0"/>
        </a:defRPr>
      </a:lvl5pPr>
      <a:lvl6pPr marL="457200" algn="ctr" rtl="0" eaLnBrk="0" fontAlgn="base" hangingPunct="0">
        <a:spcBef>
          <a:spcPct val="0"/>
        </a:spcBef>
        <a:spcAft>
          <a:spcPct val="0"/>
        </a:spcAft>
        <a:defRPr sz="3600" b="1">
          <a:solidFill>
            <a:srgbClr val="F8E368"/>
          </a:solidFill>
          <a:latin typeface="Calibri" pitchFamily="34" charset="0"/>
        </a:defRPr>
      </a:lvl6pPr>
      <a:lvl7pPr marL="914400" algn="ctr" rtl="0" eaLnBrk="0" fontAlgn="base" hangingPunct="0">
        <a:spcBef>
          <a:spcPct val="0"/>
        </a:spcBef>
        <a:spcAft>
          <a:spcPct val="0"/>
        </a:spcAft>
        <a:defRPr sz="3600" b="1">
          <a:solidFill>
            <a:srgbClr val="F8E368"/>
          </a:solidFill>
          <a:latin typeface="Calibri" pitchFamily="34" charset="0"/>
        </a:defRPr>
      </a:lvl7pPr>
      <a:lvl8pPr marL="1371600" algn="ctr" rtl="0" eaLnBrk="0" fontAlgn="base" hangingPunct="0">
        <a:spcBef>
          <a:spcPct val="0"/>
        </a:spcBef>
        <a:spcAft>
          <a:spcPct val="0"/>
        </a:spcAft>
        <a:defRPr sz="3600" b="1">
          <a:solidFill>
            <a:srgbClr val="F8E368"/>
          </a:solidFill>
          <a:latin typeface="Calibri" pitchFamily="34" charset="0"/>
        </a:defRPr>
      </a:lvl8pPr>
      <a:lvl9pPr marL="1828800" algn="ctr" rtl="0" eaLnBrk="0" fontAlgn="base" hangingPunct="0">
        <a:spcBef>
          <a:spcPct val="0"/>
        </a:spcBef>
        <a:spcAft>
          <a:spcPct val="0"/>
        </a:spcAft>
        <a:defRPr sz="3600" b="1">
          <a:solidFill>
            <a:srgbClr val="F8E368"/>
          </a:solidFill>
          <a:latin typeface="Calibri" pitchFamily="34" charset="0"/>
        </a:defRPr>
      </a:lvl9pPr>
    </p:titleStyle>
    <p:bodyStyle>
      <a:lvl1pPr marL="342900" indent="-342900" algn="l" rtl="0" eaLnBrk="0" fontAlgn="base" hangingPunct="0">
        <a:spcBef>
          <a:spcPct val="50000"/>
        </a:spcBef>
        <a:spcAft>
          <a:spcPct val="0"/>
        </a:spcAft>
        <a:buFont typeface="Arial" pitchFamily="34" charset="0"/>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bg1"/>
          </a:solidFill>
          <a:latin typeface="+mn-lt"/>
        </a:defRPr>
      </a:lvl2pPr>
      <a:lvl3pPr marL="1143000" indent="-228600" algn="l" rtl="0" eaLnBrk="0" fontAlgn="base" hangingPunct="0">
        <a:spcBef>
          <a:spcPct val="20000"/>
        </a:spcBef>
        <a:spcAft>
          <a:spcPct val="0"/>
        </a:spcAft>
        <a:buFont typeface="Arial" pitchFamily="34" charset="0"/>
        <a:buChar char="•"/>
        <a:defRPr sz="2000">
          <a:solidFill>
            <a:schemeClr val="bg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bg1"/>
          </a:solidFill>
          <a:latin typeface="+mn-lt"/>
        </a:defRPr>
      </a:lvl5pPr>
      <a:lvl6pPr marL="2514600" indent="-228600" algn="l" rtl="0" eaLnBrk="0" fontAlgn="base" hangingPunct="0">
        <a:spcBef>
          <a:spcPct val="20000"/>
        </a:spcBef>
        <a:spcAft>
          <a:spcPct val="0"/>
        </a:spcAft>
        <a:buFont typeface="Arial" charset="0"/>
        <a:buChar char="»"/>
        <a:defRPr sz="2000">
          <a:solidFill>
            <a:schemeClr val="bg1"/>
          </a:solidFill>
          <a:latin typeface="+mn-lt"/>
        </a:defRPr>
      </a:lvl6pPr>
      <a:lvl7pPr marL="2971800" indent="-228600" algn="l" rtl="0" eaLnBrk="0" fontAlgn="base" hangingPunct="0">
        <a:spcBef>
          <a:spcPct val="20000"/>
        </a:spcBef>
        <a:spcAft>
          <a:spcPct val="0"/>
        </a:spcAft>
        <a:buFont typeface="Arial" charset="0"/>
        <a:buChar char="»"/>
        <a:defRPr sz="2000">
          <a:solidFill>
            <a:schemeClr val="bg1"/>
          </a:solidFill>
          <a:latin typeface="+mn-lt"/>
        </a:defRPr>
      </a:lvl7pPr>
      <a:lvl8pPr marL="3429000" indent="-228600" algn="l" rtl="0" eaLnBrk="0" fontAlgn="base" hangingPunct="0">
        <a:spcBef>
          <a:spcPct val="20000"/>
        </a:spcBef>
        <a:spcAft>
          <a:spcPct val="0"/>
        </a:spcAft>
        <a:buFont typeface="Arial" charset="0"/>
        <a:buChar char="»"/>
        <a:defRPr sz="2000">
          <a:solidFill>
            <a:schemeClr val="bg1"/>
          </a:solidFill>
          <a:latin typeface="+mn-lt"/>
        </a:defRPr>
      </a:lvl8pPr>
      <a:lvl9pPr marL="3886200" indent="-228600" algn="l" rtl="0" eaLnBrk="0" fontAlgn="base" hangingPunct="0">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38"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1"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4"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7"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50"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53"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grpSp>
        <p:sp>
          <p:nvSpPr>
            <p:cNvPr id="1033" name="Freeform 23"/>
            <p:cNvSpPr>
              <a:spLocks/>
            </p:cNvSpPr>
            <p:nvPr/>
          </p:nvSpPr>
          <p:spPr bwMode="ltGray">
            <a:xfrm rot="16200000" flipH="1">
              <a:off x="-1954" y="1951"/>
              <a:ext cx="4320" cy="412"/>
            </a:xfrm>
            <a:custGeom>
              <a:avLst/>
              <a:gdLst>
                <a:gd name="T0" fmla="*/ 0 w 5762"/>
                <a:gd name="T1" fmla="*/ 210 h 385"/>
                <a:gd name="T2" fmla="*/ 4320 w 5762"/>
                <a:gd name="T3" fmla="*/ 201 h 385"/>
                <a:gd name="T4" fmla="*/ 4320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
          <p:nvSpPr>
            <p:cNvPr id="1034" name="Freeform 24"/>
            <p:cNvSpPr>
              <a:spLocks/>
            </p:cNvSpPr>
            <p:nvPr/>
          </p:nvSpPr>
          <p:spPr bwMode="ltGray">
            <a:xfrm rot="16200000" flipH="1">
              <a:off x="-1584" y="2062"/>
              <a:ext cx="4319" cy="189"/>
            </a:xfrm>
            <a:custGeom>
              <a:avLst/>
              <a:gdLst>
                <a:gd name="T0" fmla="*/ 0 w 5761"/>
                <a:gd name="T1" fmla="*/ 28 h 189"/>
                <a:gd name="T2" fmla="*/ 4319 w 5761"/>
                <a:gd name="T3" fmla="*/ 0 h 189"/>
                <a:gd name="T4" fmla="*/ 4319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164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mn-lt"/>
              </a:defRPr>
            </a:lvl1pPr>
          </a:lstStyle>
          <a:p>
            <a:pPr fontAlgn="base">
              <a:spcAft>
                <a:spcPct val="0"/>
              </a:spcAft>
              <a:defRPr/>
            </a:pPr>
            <a:endParaRPr lang="en-US">
              <a:solidFill>
                <a:srgbClr val="000000"/>
              </a:solidFill>
            </a:endParaRPr>
          </a:p>
        </p:txBody>
      </p:sp>
      <p:sp>
        <p:nvSpPr>
          <p:cNvPr id="111644"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fontAlgn="base">
              <a:spcAft>
                <a:spcPct val="0"/>
              </a:spcAft>
              <a:defRPr/>
            </a:pPr>
            <a:endParaRPr lang="en-US">
              <a:solidFill>
                <a:srgbClr val="000000"/>
              </a:solidFill>
            </a:endParaRPr>
          </a:p>
        </p:txBody>
      </p:sp>
      <p:sp>
        <p:nvSpPr>
          <p:cNvPr id="11164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atin typeface="+mn-lt"/>
              </a:defRPr>
            </a:lvl1pPr>
          </a:lstStyle>
          <a:p>
            <a:pPr fontAlgn="base">
              <a:spcAft>
                <a:spcPct val="0"/>
              </a:spcAft>
              <a:defRPr/>
            </a:pPr>
            <a:fld id="{F08065C9-9851-469D-AFC4-45A97A0ED04A}"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151638418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F3D73"/>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052" name="Picture 2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00875" y="6205538"/>
            <a:ext cx="1881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346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600" b="1">
          <a:solidFill>
            <a:srgbClr val="F8E368"/>
          </a:solidFill>
          <a:latin typeface="+mj-lt"/>
          <a:ea typeface="+mj-ea"/>
          <a:cs typeface="+mj-cs"/>
        </a:defRPr>
      </a:lvl1pPr>
      <a:lvl2pPr algn="ctr" rtl="0" eaLnBrk="0" fontAlgn="base" hangingPunct="0">
        <a:spcBef>
          <a:spcPct val="0"/>
        </a:spcBef>
        <a:spcAft>
          <a:spcPct val="0"/>
        </a:spcAft>
        <a:defRPr sz="3600" b="1">
          <a:solidFill>
            <a:srgbClr val="F8E368"/>
          </a:solidFill>
          <a:latin typeface="Calibri" pitchFamily="34" charset="0"/>
        </a:defRPr>
      </a:lvl2pPr>
      <a:lvl3pPr algn="ctr" rtl="0" eaLnBrk="0" fontAlgn="base" hangingPunct="0">
        <a:spcBef>
          <a:spcPct val="0"/>
        </a:spcBef>
        <a:spcAft>
          <a:spcPct val="0"/>
        </a:spcAft>
        <a:defRPr sz="3600" b="1">
          <a:solidFill>
            <a:srgbClr val="F8E368"/>
          </a:solidFill>
          <a:latin typeface="Calibri" pitchFamily="34" charset="0"/>
        </a:defRPr>
      </a:lvl3pPr>
      <a:lvl4pPr algn="ctr" rtl="0" eaLnBrk="0" fontAlgn="base" hangingPunct="0">
        <a:spcBef>
          <a:spcPct val="0"/>
        </a:spcBef>
        <a:spcAft>
          <a:spcPct val="0"/>
        </a:spcAft>
        <a:defRPr sz="3600" b="1">
          <a:solidFill>
            <a:srgbClr val="F8E368"/>
          </a:solidFill>
          <a:latin typeface="Calibri" pitchFamily="34" charset="0"/>
        </a:defRPr>
      </a:lvl4pPr>
      <a:lvl5pPr algn="ctr" rtl="0" eaLnBrk="0" fontAlgn="base" hangingPunct="0">
        <a:spcBef>
          <a:spcPct val="0"/>
        </a:spcBef>
        <a:spcAft>
          <a:spcPct val="0"/>
        </a:spcAft>
        <a:defRPr sz="3600" b="1">
          <a:solidFill>
            <a:srgbClr val="F8E368"/>
          </a:solidFill>
          <a:latin typeface="Calibri" pitchFamily="34" charset="0"/>
        </a:defRPr>
      </a:lvl5pPr>
      <a:lvl6pPr marL="457200" algn="ctr" rtl="0" eaLnBrk="0" fontAlgn="base" hangingPunct="0">
        <a:spcBef>
          <a:spcPct val="0"/>
        </a:spcBef>
        <a:spcAft>
          <a:spcPct val="0"/>
        </a:spcAft>
        <a:defRPr sz="3600" b="1">
          <a:solidFill>
            <a:srgbClr val="F8E368"/>
          </a:solidFill>
          <a:latin typeface="Calibri" pitchFamily="34" charset="0"/>
        </a:defRPr>
      </a:lvl6pPr>
      <a:lvl7pPr marL="914400" algn="ctr" rtl="0" eaLnBrk="0" fontAlgn="base" hangingPunct="0">
        <a:spcBef>
          <a:spcPct val="0"/>
        </a:spcBef>
        <a:spcAft>
          <a:spcPct val="0"/>
        </a:spcAft>
        <a:defRPr sz="3600" b="1">
          <a:solidFill>
            <a:srgbClr val="F8E368"/>
          </a:solidFill>
          <a:latin typeface="Calibri" pitchFamily="34" charset="0"/>
        </a:defRPr>
      </a:lvl7pPr>
      <a:lvl8pPr marL="1371600" algn="ctr" rtl="0" eaLnBrk="0" fontAlgn="base" hangingPunct="0">
        <a:spcBef>
          <a:spcPct val="0"/>
        </a:spcBef>
        <a:spcAft>
          <a:spcPct val="0"/>
        </a:spcAft>
        <a:defRPr sz="3600" b="1">
          <a:solidFill>
            <a:srgbClr val="F8E368"/>
          </a:solidFill>
          <a:latin typeface="Calibri" pitchFamily="34" charset="0"/>
        </a:defRPr>
      </a:lvl8pPr>
      <a:lvl9pPr marL="1828800" algn="ctr" rtl="0" eaLnBrk="0" fontAlgn="base" hangingPunct="0">
        <a:spcBef>
          <a:spcPct val="0"/>
        </a:spcBef>
        <a:spcAft>
          <a:spcPct val="0"/>
        </a:spcAft>
        <a:defRPr sz="3600" b="1">
          <a:solidFill>
            <a:srgbClr val="F8E368"/>
          </a:solidFill>
          <a:latin typeface="Calibri" pitchFamily="34" charset="0"/>
        </a:defRPr>
      </a:lvl9pPr>
    </p:titleStyle>
    <p:bodyStyle>
      <a:lvl1pPr marL="342900" indent="-342900" algn="l" rtl="0" eaLnBrk="0" fontAlgn="base" hangingPunct="0">
        <a:spcBef>
          <a:spcPct val="50000"/>
        </a:spcBef>
        <a:spcAft>
          <a:spcPct val="0"/>
        </a:spcAft>
        <a:buFont typeface="Arial" pitchFamily="34" charset="0"/>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bg1"/>
          </a:solidFill>
          <a:latin typeface="+mn-lt"/>
        </a:defRPr>
      </a:lvl2pPr>
      <a:lvl3pPr marL="1143000" indent="-228600" algn="l" rtl="0" eaLnBrk="0" fontAlgn="base" hangingPunct="0">
        <a:spcBef>
          <a:spcPct val="20000"/>
        </a:spcBef>
        <a:spcAft>
          <a:spcPct val="0"/>
        </a:spcAft>
        <a:buFont typeface="Arial" pitchFamily="34" charset="0"/>
        <a:buChar char="•"/>
        <a:defRPr sz="2000">
          <a:solidFill>
            <a:schemeClr val="bg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bg1"/>
          </a:solidFill>
          <a:latin typeface="+mn-lt"/>
        </a:defRPr>
      </a:lvl5pPr>
      <a:lvl6pPr marL="2514600" indent="-228600" algn="l" rtl="0" eaLnBrk="0" fontAlgn="base" hangingPunct="0">
        <a:spcBef>
          <a:spcPct val="20000"/>
        </a:spcBef>
        <a:spcAft>
          <a:spcPct val="0"/>
        </a:spcAft>
        <a:buFont typeface="Arial" charset="0"/>
        <a:buChar char="»"/>
        <a:defRPr sz="2000">
          <a:solidFill>
            <a:schemeClr val="bg1"/>
          </a:solidFill>
          <a:latin typeface="+mn-lt"/>
        </a:defRPr>
      </a:lvl6pPr>
      <a:lvl7pPr marL="2971800" indent="-228600" algn="l" rtl="0" eaLnBrk="0" fontAlgn="base" hangingPunct="0">
        <a:spcBef>
          <a:spcPct val="20000"/>
        </a:spcBef>
        <a:spcAft>
          <a:spcPct val="0"/>
        </a:spcAft>
        <a:buFont typeface="Arial" charset="0"/>
        <a:buChar char="»"/>
        <a:defRPr sz="2000">
          <a:solidFill>
            <a:schemeClr val="bg1"/>
          </a:solidFill>
          <a:latin typeface="+mn-lt"/>
        </a:defRPr>
      </a:lvl7pPr>
      <a:lvl8pPr marL="3429000" indent="-228600" algn="l" rtl="0" eaLnBrk="0" fontAlgn="base" hangingPunct="0">
        <a:spcBef>
          <a:spcPct val="20000"/>
        </a:spcBef>
        <a:spcAft>
          <a:spcPct val="0"/>
        </a:spcAft>
        <a:buFont typeface="Arial" charset="0"/>
        <a:buChar char="»"/>
        <a:defRPr sz="2000">
          <a:solidFill>
            <a:schemeClr val="bg1"/>
          </a:solidFill>
          <a:latin typeface="+mn-lt"/>
        </a:defRPr>
      </a:lvl8pPr>
      <a:lvl9pPr marL="3886200" indent="-228600" algn="l" rtl="0" eaLnBrk="0" fontAlgn="base" hangingPunct="0">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5">
            <a:lum bright="8000" contras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3352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fld id="{20DD0507-69F4-43B8-A019-D24DEB0D211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48092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5">
            <a:lum bright="8000" contras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3352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fld id="{A359F582-023E-4E15-989A-E0F6CA8CFCA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008315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defRPr>
            </a:lvl1pPr>
          </a:lstStyle>
          <a:p>
            <a:pPr fontAlgn="base">
              <a:spcBef>
                <a:spcPct val="0"/>
              </a:spcBef>
              <a:spcAft>
                <a:spcPct val="0"/>
              </a:spcAft>
              <a:defRPr/>
            </a:pPr>
            <a:endParaRPr lang="en-US"/>
          </a:p>
        </p:txBody>
      </p:sp>
      <p:sp>
        <p:nvSpPr>
          <p:cNvPr id="18637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defRPr>
            </a:lvl1pPr>
          </a:lstStyle>
          <a:p>
            <a:pPr fontAlgn="base">
              <a:spcBef>
                <a:spcPct val="0"/>
              </a:spcBef>
              <a:spcAft>
                <a:spcPct val="0"/>
              </a:spcAft>
              <a:defRPr/>
            </a:pPr>
            <a:fld id="{92DF51CD-7278-4057-A334-220183C0EC0F}" type="slidenum">
              <a:rPr lang="en-US"/>
              <a:pPr fontAlgn="base">
                <a:spcBef>
                  <a:spcPct val="0"/>
                </a:spcBef>
                <a:spcAft>
                  <a:spcPct val="0"/>
                </a:spcAft>
                <a:defRPr/>
              </a:pPr>
              <a:t>‹#›</a:t>
            </a:fld>
            <a:endParaRPr lang="en-US"/>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a:solidFill>
                  <a:srgbClr val="666699"/>
                </a:solidFill>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a:solidFill>
                  <a:srgbClr val="666699"/>
                </a:solidFill>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a:solidFill>
                  <a:srgbClr val="9999CC"/>
                </a:solidFill>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a:solidFill>
                  <a:srgbClr val="666699"/>
                </a:solidFill>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a:solidFill>
                  <a:srgbClr val="9999CC"/>
                </a:solidFill>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a:solidFill>
                  <a:srgbClr val="9999CC"/>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638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60938664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1"/>
          </a:solidFill>
          <a:latin typeface="Arial" charset="0"/>
        </a:defRPr>
      </a:lvl6pPr>
      <a:lvl7pPr marL="914400" algn="l" rtl="0" fontAlgn="base">
        <a:spcBef>
          <a:spcPct val="0"/>
        </a:spcBef>
        <a:spcAft>
          <a:spcPct val="0"/>
        </a:spcAft>
        <a:defRPr sz="4000">
          <a:solidFill>
            <a:schemeClr val="tx1"/>
          </a:solidFill>
          <a:latin typeface="Arial" charset="0"/>
        </a:defRPr>
      </a:lvl7pPr>
      <a:lvl8pPr marL="1371600" algn="l" rtl="0" fontAlgn="base">
        <a:spcBef>
          <a:spcPct val="0"/>
        </a:spcBef>
        <a:spcAft>
          <a:spcPct val="0"/>
        </a:spcAft>
        <a:defRPr sz="4000">
          <a:solidFill>
            <a:schemeClr val="tx1"/>
          </a:solidFill>
          <a:latin typeface="Arial" charset="0"/>
        </a:defRPr>
      </a:lvl8pPr>
      <a:lvl9pPr marL="1828800" algn="l"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eaLnBrk="0" fontAlgn="base" hangingPunct="0">
              <a:spcBef>
                <a:spcPct val="0"/>
              </a:spcBef>
              <a:spcAft>
                <a:spcPct val="0"/>
              </a:spcAft>
            </a:pPr>
            <a:endParaRPr lang="en-US">
              <a:solidFill>
                <a:srgbClr val="FF9900"/>
              </a:solidFill>
              <a:latin typeface="Times New Roman" pitchFamily="18" charset="0"/>
            </a:endParaRPr>
          </a:p>
        </p:txBody>
      </p:sp>
      <p:sp>
        <p:nvSpPr>
          <p:cNvPr id="18637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eaLnBrk="0" fontAlgn="base" hangingPunct="0">
              <a:spcBef>
                <a:spcPct val="0"/>
              </a:spcBef>
              <a:spcAft>
                <a:spcPct val="0"/>
              </a:spcAft>
            </a:pPr>
            <a:fld id="{555771E8-1C91-46C5-B6B7-1BB70CA7DDF3}" type="slidenum">
              <a:rPr lang="en-US" smtClean="0">
                <a:solidFill>
                  <a:srgbClr val="FF9900"/>
                </a:solidFill>
              </a:rPr>
              <a:pPr eaLnBrk="0" fontAlgn="base" hangingPunct="0">
                <a:spcBef>
                  <a:spcPct val="0"/>
                </a:spcBef>
                <a:spcAft>
                  <a:spcPct val="0"/>
                </a:spcAft>
              </a:pPr>
              <a:t>‹#›</a:t>
            </a:fld>
            <a:endParaRPr lang="en-US">
              <a:solidFill>
                <a:srgbClr val="FF99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638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eaLnBrk="0" fontAlgn="base" hangingPunct="0">
              <a:spcBef>
                <a:spcPct val="0"/>
              </a:spcBef>
              <a:spcAft>
                <a:spcPct val="0"/>
              </a:spcAft>
            </a:pPr>
            <a:endParaRPr lang="en-US">
              <a:solidFill>
                <a:srgbClr val="FF9900"/>
              </a:solidFill>
              <a:latin typeface="Times New Roman" pitchFamily="18" charset="0"/>
            </a:endParaRPr>
          </a:p>
        </p:txBody>
      </p:sp>
    </p:spTree>
    <p:extLst>
      <p:ext uri="{BB962C8B-B14F-4D97-AF65-F5344CB8AC3E}">
        <p14:creationId xmlns:p14="http://schemas.microsoft.com/office/powerpoint/2010/main" val="7385352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eaLnBrk="0" fontAlgn="base" hangingPunct="0">
              <a:spcBef>
                <a:spcPct val="0"/>
              </a:spcBef>
              <a:spcAft>
                <a:spcPct val="0"/>
              </a:spcAft>
            </a:pPr>
            <a:endParaRPr lang="en-US">
              <a:solidFill>
                <a:srgbClr val="FF9900"/>
              </a:solidFill>
              <a:latin typeface="Times New Roman" pitchFamily="18" charset="0"/>
            </a:endParaRPr>
          </a:p>
        </p:txBody>
      </p:sp>
      <p:sp>
        <p:nvSpPr>
          <p:cNvPr id="18637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eaLnBrk="0" fontAlgn="base" hangingPunct="0">
              <a:spcBef>
                <a:spcPct val="0"/>
              </a:spcBef>
              <a:spcAft>
                <a:spcPct val="0"/>
              </a:spcAft>
            </a:pPr>
            <a:fld id="{555771E8-1C91-46C5-B6B7-1BB70CA7DDF3}" type="slidenum">
              <a:rPr lang="en-US" smtClean="0">
                <a:solidFill>
                  <a:srgbClr val="FF9900"/>
                </a:solidFill>
              </a:rPr>
              <a:pPr eaLnBrk="0" fontAlgn="base" hangingPunct="0">
                <a:spcBef>
                  <a:spcPct val="0"/>
                </a:spcBef>
                <a:spcAft>
                  <a:spcPct val="0"/>
                </a:spcAft>
              </a:pPr>
              <a:t>‹#›</a:t>
            </a:fld>
            <a:endParaRPr lang="en-US">
              <a:solidFill>
                <a:srgbClr val="FF99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638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eaLnBrk="0" fontAlgn="base" hangingPunct="0">
              <a:spcBef>
                <a:spcPct val="0"/>
              </a:spcBef>
              <a:spcAft>
                <a:spcPct val="0"/>
              </a:spcAft>
            </a:pPr>
            <a:endParaRPr lang="en-US">
              <a:solidFill>
                <a:srgbClr val="FF9900"/>
              </a:solidFill>
              <a:latin typeface="Times New Roman" pitchFamily="18" charset="0"/>
            </a:endParaRPr>
          </a:p>
        </p:txBody>
      </p:sp>
    </p:spTree>
    <p:extLst>
      <p:ext uri="{BB962C8B-B14F-4D97-AF65-F5344CB8AC3E}">
        <p14:creationId xmlns:p14="http://schemas.microsoft.com/office/powerpoint/2010/main" val="134811928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Lst>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CO"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O" altLang="en-US" smtClean="0"/>
              <a:t>Click to edit Master text styles</a:t>
            </a:r>
          </a:p>
          <a:p>
            <a:pPr lvl="1"/>
            <a:r>
              <a:rPr lang="es-CO" altLang="en-US" smtClean="0"/>
              <a:t>Second level</a:t>
            </a:r>
          </a:p>
          <a:p>
            <a:pPr lvl="2"/>
            <a:r>
              <a:rPr lang="es-CO" altLang="en-US" smtClean="0"/>
              <a:t>Third level</a:t>
            </a:r>
          </a:p>
          <a:p>
            <a:pPr lvl="3"/>
            <a:r>
              <a:rPr lang="es-CO" altLang="en-US" smtClean="0"/>
              <a:t>Fourth level</a:t>
            </a:r>
          </a:p>
          <a:p>
            <a:pPr lvl="4"/>
            <a:r>
              <a:rPr lang="es-CO" altLang="en-US" smtClean="0"/>
              <a:t>Fifth level</a:t>
            </a:r>
          </a:p>
        </p:txBody>
      </p:sp>
      <p:sp>
        <p:nvSpPr>
          <p:cNvPr id="15565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defRPr/>
            </a:pPr>
            <a:fld id="{9D5725E4-A78B-43FE-8E64-727B93E38429}" type="datetime1">
              <a:rPr lang="en-US">
                <a:solidFill>
                  <a:srgbClr val="000000"/>
                </a:solidFill>
              </a:rPr>
              <a:pPr fontAlgn="base">
                <a:spcBef>
                  <a:spcPct val="0"/>
                </a:spcBef>
                <a:spcAft>
                  <a:spcPct val="0"/>
                </a:spcAft>
                <a:defRPr/>
              </a:pPr>
              <a:t>9/8/2014</a:t>
            </a:fld>
            <a:endParaRPr lang="en-US">
              <a:solidFill>
                <a:srgbClr val="000000"/>
              </a:solidFill>
            </a:endParaRPr>
          </a:p>
        </p:txBody>
      </p:sp>
      <p:sp>
        <p:nvSpPr>
          <p:cNvPr id="15565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fontAlgn="base">
              <a:spcBef>
                <a:spcPct val="0"/>
              </a:spcBef>
              <a:spcAft>
                <a:spcPct val="0"/>
              </a:spcAft>
              <a:defRPr/>
            </a:pPr>
            <a:endParaRPr lang="en-US">
              <a:solidFill>
                <a:srgbClr val="000000"/>
              </a:solidFill>
            </a:endParaRPr>
          </a:p>
        </p:txBody>
      </p:sp>
      <p:sp>
        <p:nvSpPr>
          <p:cNvPr id="15565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fontAlgn="base">
              <a:spcBef>
                <a:spcPct val="0"/>
              </a:spcBef>
              <a:spcAft>
                <a:spcPct val="0"/>
              </a:spcAft>
              <a:defRPr/>
            </a:pPr>
            <a:fld id="{82BF7219-8660-4110-9573-79A1FA9AEED2}" type="slidenum">
              <a:rPr lang="es-CO">
                <a:solidFill>
                  <a:srgbClr val="000000"/>
                </a:solidFill>
              </a:rPr>
              <a:pPr fontAlgn="base">
                <a:spcBef>
                  <a:spcPct val="0"/>
                </a:spcBef>
                <a:spcAft>
                  <a:spcPct val="0"/>
                </a:spcAft>
                <a:defRPr/>
              </a:pPr>
              <a:t>‹#›</a:t>
            </a:fld>
            <a:endParaRPr lang="es-CO">
              <a:solidFill>
                <a:srgbClr val="000000"/>
              </a:solidFill>
            </a:endParaRPr>
          </a:p>
        </p:txBody>
      </p:sp>
      <p:grpSp>
        <p:nvGrpSpPr>
          <p:cNvPr id="1032" name="Group 8"/>
          <p:cNvGrpSpPr>
            <a:grpSpLocks/>
          </p:cNvGrpSpPr>
          <p:nvPr/>
        </p:nvGrpSpPr>
        <p:grpSpPr bwMode="auto">
          <a:xfrm>
            <a:off x="8153404"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339375773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637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eaLnBrk="0" fontAlgn="base" hangingPunct="0">
              <a:spcBef>
                <a:spcPct val="0"/>
              </a:spcBef>
              <a:spcAft>
                <a:spcPct val="0"/>
              </a:spcAft>
            </a:pPr>
            <a:endParaRPr lang="en-US">
              <a:solidFill>
                <a:srgbClr val="FF9900"/>
              </a:solidFill>
              <a:latin typeface="Times New Roman" pitchFamily="18" charset="0"/>
            </a:endParaRPr>
          </a:p>
        </p:txBody>
      </p:sp>
      <p:sp>
        <p:nvSpPr>
          <p:cNvPr id="18637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eaLnBrk="0" fontAlgn="base" hangingPunct="0">
              <a:spcBef>
                <a:spcPct val="0"/>
              </a:spcBef>
              <a:spcAft>
                <a:spcPct val="0"/>
              </a:spcAft>
            </a:pPr>
            <a:fld id="{555771E8-1C91-46C5-B6B7-1BB70CA7DDF3}" type="slidenum">
              <a:rPr lang="en-US" smtClean="0">
                <a:solidFill>
                  <a:srgbClr val="FF9900"/>
                </a:solidFill>
              </a:rPr>
              <a:pPr eaLnBrk="0" fontAlgn="base" hangingPunct="0">
                <a:spcBef>
                  <a:spcPct val="0"/>
                </a:spcBef>
                <a:spcAft>
                  <a:spcPct val="0"/>
                </a:spcAft>
              </a:pPr>
              <a:t>‹#›</a:t>
            </a:fld>
            <a:endParaRPr lang="en-US">
              <a:solidFill>
                <a:srgbClr val="FF99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638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eaLnBrk="0" fontAlgn="base" hangingPunct="0">
              <a:spcBef>
                <a:spcPct val="0"/>
              </a:spcBef>
              <a:spcAft>
                <a:spcPct val="0"/>
              </a:spcAft>
            </a:pPr>
            <a:endParaRPr lang="en-US">
              <a:solidFill>
                <a:srgbClr val="FF9900"/>
              </a:solidFill>
              <a:latin typeface="Times New Roman" pitchFamily="18" charset="0"/>
            </a:endParaRPr>
          </a:p>
        </p:txBody>
      </p:sp>
    </p:spTree>
    <p:extLst>
      <p:ext uri="{BB962C8B-B14F-4D97-AF65-F5344CB8AC3E}">
        <p14:creationId xmlns:p14="http://schemas.microsoft.com/office/powerpoint/2010/main" val="151641253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tintedglasses.files.wordpress.com/2007/06/cockroach-3.jpg&amp;imgrefurl=http://tintedglasses.wordpress.com/2007/06/14/man-in-black/&amp;usg=__2gzodrlvulhuaat8UQ29GP3Dpjo=&amp;h=439&amp;w=585&amp;sz=31&amp;hl=en&amp;start=1&amp;tbnid=OtKhhOermc3kMM:&amp;tbnh=101&amp;tbnw=135&amp;prev=/images?q%3Dcockroach%26gbv%3D2%26hl%3Den"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950694" y="304800"/>
            <a:ext cx="7824932" cy="1524000"/>
          </a:xfrm>
        </p:spPr>
        <p:txBody>
          <a:bodyPr>
            <a:normAutofit fontScale="90000"/>
          </a:bodyPr>
          <a:lstStyle/>
          <a:p>
            <a:pPr algn="ctr"/>
            <a:r>
              <a:rPr lang="en-US" b="1" dirty="0">
                <a:solidFill>
                  <a:schemeClr val="bg2"/>
                </a:solidFill>
              </a:rPr>
              <a:t/>
            </a:r>
            <a:br>
              <a:rPr lang="en-US" b="1" dirty="0">
                <a:solidFill>
                  <a:schemeClr val="bg2"/>
                </a:solidFill>
              </a:rPr>
            </a:br>
            <a:r>
              <a:rPr lang="en-US" b="1" dirty="0">
                <a:solidFill>
                  <a:schemeClr val="bg2"/>
                </a:solidFill>
              </a:rPr>
              <a:t> How Indoor Environmental Hazards Harm Children and </a:t>
            </a:r>
            <a:r>
              <a:rPr lang="en-US" b="1" dirty="0">
                <a:solidFill>
                  <a:schemeClr val="bg1"/>
                </a:solidFill>
              </a:rPr>
              <a:t>their Families </a:t>
            </a:r>
          </a:p>
        </p:txBody>
      </p:sp>
      <p:sp>
        <p:nvSpPr>
          <p:cNvPr id="6" name="Slide Number Placeholder 5"/>
          <p:cNvSpPr>
            <a:spLocks noGrp="1"/>
          </p:cNvSpPr>
          <p:nvPr>
            <p:ph type="sldNum" sz="quarter" idx="12"/>
          </p:nvPr>
        </p:nvSpPr>
        <p:spPr/>
        <p:txBody>
          <a:bodyPr/>
          <a:lstStyle/>
          <a:p>
            <a:fld id="{C8C39B0F-C291-4433-A1E5-9134EB36565F}" type="slidenum">
              <a:rPr lang="en-US" smtClean="0">
                <a:solidFill>
                  <a:srgbClr val="CCCCE6"/>
                </a:solidFill>
              </a:rPr>
              <a:pPr/>
              <a:t>1</a:t>
            </a:fld>
            <a:endParaRPr lang="en-US">
              <a:solidFill>
                <a:srgbClr val="CCCCE6"/>
              </a:solidFill>
            </a:endParaRPr>
          </a:p>
        </p:txBody>
      </p:sp>
      <p:sp>
        <p:nvSpPr>
          <p:cNvPr id="1098758" name="Text Box 6"/>
          <p:cNvSpPr txBox="1">
            <a:spLocks noChangeArrowheads="1"/>
          </p:cNvSpPr>
          <p:nvPr/>
        </p:nvSpPr>
        <p:spPr bwMode="auto">
          <a:xfrm>
            <a:off x="207828" y="6386513"/>
            <a:ext cx="15485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dirty="0">
                <a:solidFill>
                  <a:srgbClr val="CCCCE6"/>
                </a:solidFill>
                <a:latin typeface="Times New Roman" pitchFamily="18" charset="0"/>
              </a:rPr>
              <a:t>Version 02-2013</a:t>
            </a: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10" t="-12973" r="22110" b="12973"/>
          <a:stretch/>
        </p:blipFill>
        <p:spPr bwMode="auto">
          <a:xfrm>
            <a:off x="2590800" y="3936734"/>
            <a:ext cx="3632947" cy="280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0419" y="2979952"/>
            <a:ext cx="3249714" cy="461665"/>
          </a:xfrm>
          <a:prstGeom prst="rect">
            <a:avLst/>
          </a:prstGeom>
        </p:spPr>
        <p:txBody>
          <a:bodyPr wrap="square">
            <a:spAutoFit/>
          </a:bodyPr>
          <a:lstStyle/>
          <a:p>
            <a:pPr algn="ctr" eaLnBrk="0" fontAlgn="base" hangingPunct="0">
              <a:spcBef>
                <a:spcPct val="20000"/>
              </a:spcBef>
              <a:spcAft>
                <a:spcPct val="0"/>
              </a:spcAft>
              <a:buClr>
                <a:srgbClr val="FF9900"/>
              </a:buClr>
            </a:pPr>
            <a:r>
              <a:rPr kumimoji="1" lang="en-US" sz="2400" kern="0" dirty="0">
                <a:solidFill>
                  <a:srgbClr val="FFFF00"/>
                </a:solidFill>
                <a:latin typeface="Times New Roman"/>
              </a:rPr>
              <a:t>Helen Binns, MD, MPH</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141" y="2583410"/>
            <a:ext cx="5417138" cy="1993396"/>
          </a:xfrm>
          <a:prstGeom prst="rect">
            <a:avLst/>
          </a:prstGeom>
        </p:spPr>
      </p:pic>
    </p:spTree>
    <p:extLst>
      <p:ext uri="{BB962C8B-B14F-4D97-AF65-F5344CB8AC3E}">
        <p14:creationId xmlns:p14="http://schemas.microsoft.com/office/powerpoint/2010/main" val="303432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solidFill>
                  <a:srgbClr val="3333CC"/>
                </a:solidFill>
              </a:rPr>
              <a:t>Asthma</a:t>
            </a:r>
          </a:p>
        </p:txBody>
      </p:sp>
      <p:sp>
        <p:nvSpPr>
          <p:cNvPr id="6148" name="Line 4"/>
          <p:cNvSpPr>
            <a:spLocks noChangeShapeType="1"/>
          </p:cNvSpPr>
          <p:nvPr/>
        </p:nvSpPr>
        <p:spPr bwMode="auto">
          <a:xfrm>
            <a:off x="304800" y="1447800"/>
            <a:ext cx="853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7" name="Content Placeholder 6"/>
          <p:cNvSpPr>
            <a:spLocks noGrp="1"/>
          </p:cNvSpPr>
          <p:nvPr>
            <p:ph idx="1"/>
          </p:nvPr>
        </p:nvSpPr>
        <p:spPr/>
        <p:txBody>
          <a:bodyPr/>
          <a:lstStyle/>
          <a:p>
            <a:r>
              <a:rPr lang="en-US" dirty="0" smtClean="0"/>
              <a:t>Highest prevalence among</a:t>
            </a:r>
          </a:p>
          <a:p>
            <a:pPr lvl="1"/>
            <a:r>
              <a:rPr lang="en-US" dirty="0" smtClean="0"/>
              <a:t>Females</a:t>
            </a:r>
          </a:p>
          <a:p>
            <a:pPr lvl="1"/>
            <a:r>
              <a:rPr lang="en-US" dirty="0" smtClean="0"/>
              <a:t>Blacks</a:t>
            </a:r>
          </a:p>
          <a:p>
            <a:pPr lvl="1"/>
            <a:r>
              <a:rPr lang="en-US" dirty="0" smtClean="0"/>
              <a:t>Living in poverty</a:t>
            </a:r>
          </a:p>
          <a:p>
            <a:r>
              <a:rPr lang="en-US" dirty="0" smtClean="0"/>
              <a:t>Health care usage – annual visits</a:t>
            </a:r>
          </a:p>
          <a:p>
            <a:pPr lvl="1"/>
            <a:r>
              <a:rPr lang="en-US" dirty="0" smtClean="0"/>
              <a:t>47/100 outpatient </a:t>
            </a:r>
          </a:p>
          <a:p>
            <a:pPr lvl="1"/>
            <a:r>
              <a:rPr lang="en-US" dirty="0"/>
              <a:t> </a:t>
            </a:r>
            <a:r>
              <a:rPr lang="en-US" dirty="0" smtClean="0"/>
              <a:t> 8/100  emergency department</a:t>
            </a:r>
          </a:p>
          <a:p>
            <a:pPr lvl="1"/>
            <a:r>
              <a:rPr lang="en-US" dirty="0" smtClean="0"/>
              <a:t>  2/100 hospitalized</a:t>
            </a:r>
          </a:p>
          <a:p>
            <a:endParaRPr lang="en-US" dirty="0"/>
          </a:p>
        </p:txBody>
      </p:sp>
    </p:spTree>
    <p:extLst>
      <p:ext uri="{BB962C8B-B14F-4D97-AF65-F5344CB8AC3E}">
        <p14:creationId xmlns:p14="http://schemas.microsoft.com/office/powerpoint/2010/main" val="294948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457200" y="152400"/>
            <a:ext cx="8229600" cy="914400"/>
          </a:xfrm>
        </p:spPr>
        <p:txBody>
          <a:bodyPr/>
          <a:lstStyle/>
          <a:p>
            <a:r>
              <a:rPr lang="en-US" altLang="en-US" sz="3600" dirty="0" smtClean="0"/>
              <a:t>Risks for Asthma Begins In-Utero!</a:t>
            </a:r>
            <a:r>
              <a:rPr lang="en-US" altLang="en-US" dirty="0" smtClean="0"/>
              <a:t/>
            </a:r>
            <a:br>
              <a:rPr lang="en-US" altLang="en-US" dirty="0" smtClean="0"/>
            </a:br>
            <a:r>
              <a:rPr lang="en-US" altLang="en-US" sz="2000" dirty="0" smtClean="0"/>
              <a:t>(makes it easy to develop hyper-responsiveness to triggers)</a:t>
            </a:r>
          </a:p>
        </p:txBody>
      </p:sp>
      <p:sp>
        <p:nvSpPr>
          <p:cNvPr id="6" name="Content Placeholder 5"/>
          <p:cNvSpPr>
            <a:spLocks noGrp="1"/>
          </p:cNvSpPr>
          <p:nvPr>
            <p:ph sz="half" idx="1"/>
          </p:nvPr>
        </p:nvSpPr>
        <p:spPr>
          <a:xfrm>
            <a:off x="457200" y="1219200"/>
            <a:ext cx="8153400" cy="5181600"/>
          </a:xfrm>
        </p:spPr>
        <p:txBody>
          <a:bodyPr/>
          <a:lstStyle/>
          <a:p>
            <a:pPr>
              <a:defRPr/>
            </a:pPr>
            <a:r>
              <a:rPr lang="en-US" sz="2000" dirty="0" smtClean="0"/>
              <a:t>Smoking in pregnancy</a:t>
            </a:r>
          </a:p>
          <a:p>
            <a:pPr marL="114300" indent="-117475">
              <a:defRPr/>
            </a:pPr>
            <a:r>
              <a:rPr lang="en-US" sz="2000" dirty="0" smtClean="0"/>
              <a:t>   Oxidative </a:t>
            </a:r>
            <a:r>
              <a:rPr lang="en-US" sz="2000" dirty="0"/>
              <a:t>stress            </a:t>
            </a:r>
            <a:r>
              <a:rPr lang="en-US" sz="2000" dirty="0" smtClean="0"/>
              <a:t>leading to inflammation and cell death</a:t>
            </a:r>
            <a:endParaRPr lang="en-US" sz="2000" dirty="0"/>
          </a:p>
          <a:p>
            <a:pPr marL="514350" lvl="1" indent="-117475">
              <a:defRPr/>
            </a:pPr>
            <a:r>
              <a:rPr lang="en-US" sz="2000" dirty="0"/>
              <a:t> tobacco smoke, diesel </a:t>
            </a:r>
            <a:r>
              <a:rPr lang="en-US" sz="2000" dirty="0" smtClean="0"/>
              <a:t>exhaust </a:t>
            </a:r>
          </a:p>
          <a:p>
            <a:pPr marL="514350" lvl="1" indent="-117475">
              <a:defRPr/>
            </a:pPr>
            <a:r>
              <a:rPr lang="en-US" sz="2000" dirty="0"/>
              <a:t> </a:t>
            </a:r>
            <a:r>
              <a:rPr lang="en-US" sz="2000" dirty="0" smtClean="0"/>
              <a:t>unhealthy </a:t>
            </a:r>
            <a:r>
              <a:rPr lang="en-US" sz="2000" dirty="0"/>
              <a:t>diet</a:t>
            </a:r>
          </a:p>
          <a:p>
            <a:pPr marL="514350" lvl="1" indent="-117475">
              <a:defRPr/>
            </a:pPr>
            <a:r>
              <a:rPr lang="en-US" sz="2000" dirty="0" smtClean="0"/>
              <a:t> low fresh fruits, vegetables, fish </a:t>
            </a:r>
          </a:p>
          <a:p>
            <a:pPr marL="114300" indent="-117475">
              <a:defRPr/>
            </a:pPr>
            <a:r>
              <a:rPr lang="en-US" sz="2000" dirty="0" smtClean="0"/>
              <a:t>  Organic compounds </a:t>
            </a:r>
          </a:p>
          <a:p>
            <a:pPr marL="514350" lvl="1" indent="-117475">
              <a:defRPr/>
            </a:pPr>
            <a:r>
              <a:rPr lang="en-US" sz="2000" dirty="0" smtClean="0"/>
              <a:t>Like PCB, pesticides</a:t>
            </a:r>
            <a:r>
              <a:rPr lang="en-US" sz="2000" dirty="0"/>
              <a:t>, dioxins, phthalates</a:t>
            </a:r>
          </a:p>
          <a:p>
            <a:pPr marL="514350" lvl="1" indent="-117475">
              <a:defRPr/>
            </a:pPr>
            <a:r>
              <a:rPr lang="en-US" sz="2000" dirty="0" smtClean="0"/>
              <a:t>Even at very low levels these compounds increase risk for allergic response</a:t>
            </a:r>
            <a:endParaRPr lang="en-US" sz="2000" dirty="0"/>
          </a:p>
          <a:p>
            <a:pPr marL="114300" indent="-117475">
              <a:defRPr/>
            </a:pPr>
            <a:r>
              <a:rPr lang="en-US" sz="2000" dirty="0" smtClean="0"/>
              <a:t>  Microbial exposure (farm life protects)</a:t>
            </a:r>
          </a:p>
          <a:p>
            <a:pPr marL="114300" indent="-117475">
              <a:defRPr/>
            </a:pPr>
            <a:r>
              <a:rPr lang="en-US" sz="2000" dirty="0" smtClean="0"/>
              <a:t>  Maternal asthma/allergic status</a:t>
            </a:r>
          </a:p>
          <a:p>
            <a:pPr marL="114300" indent="-117475">
              <a:defRPr/>
            </a:pPr>
            <a:r>
              <a:rPr lang="en-US" sz="2000" dirty="0" smtClean="0"/>
              <a:t>  Maternal stress, corticosteroid use, pre-eclampsia</a:t>
            </a:r>
          </a:p>
          <a:p>
            <a:pPr lvl="2">
              <a:defRPr/>
            </a:pPr>
            <a:endParaRPr lang="en-US" dirty="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E05CE8-5A37-4A2C-813B-DC740EBDC69F}" type="slidenum">
              <a:rPr lang="en-US" altLang="en-US" smtClean="0">
                <a:solidFill>
                  <a:srgbClr val="000000"/>
                </a:solidFill>
              </a:rPr>
              <a:pPr eaLnBrk="1" hangingPunct="1"/>
              <a:t>11</a:t>
            </a:fld>
            <a:endParaRPr lang="en-US" altLang="en-US" smtClean="0">
              <a:solidFill>
                <a:srgbClr val="000000"/>
              </a:solidFill>
            </a:endParaRPr>
          </a:p>
        </p:txBody>
      </p:sp>
      <p:sp>
        <p:nvSpPr>
          <p:cNvPr id="8" name="Right Arrow 7"/>
          <p:cNvSpPr/>
          <p:nvPr/>
        </p:nvSpPr>
        <p:spPr>
          <a:xfrm>
            <a:off x="2895600" y="16637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 name="TextBox 11"/>
          <p:cNvSpPr txBox="1"/>
          <p:nvPr/>
        </p:nvSpPr>
        <p:spPr>
          <a:xfrm>
            <a:off x="5181600" y="6450013"/>
            <a:ext cx="3899337" cy="369332"/>
          </a:xfrm>
          <a:prstGeom prst="rect">
            <a:avLst/>
          </a:prstGeom>
          <a:noFill/>
        </p:spPr>
        <p:txBody>
          <a:bodyPr wrap="none">
            <a:spAutoFit/>
          </a:bodyPr>
          <a:lstStyle/>
          <a:p>
            <a:pPr fontAlgn="base">
              <a:spcBef>
                <a:spcPct val="0"/>
              </a:spcBef>
              <a:spcAft>
                <a:spcPct val="0"/>
              </a:spcAft>
              <a:defRPr/>
            </a:pPr>
            <a:r>
              <a:rPr lang="en-US" dirty="0">
                <a:solidFill>
                  <a:srgbClr val="2D2D8A">
                    <a:lumMod val="60000"/>
                    <a:lumOff val="40000"/>
                  </a:srgbClr>
                </a:solidFill>
              </a:rPr>
              <a:t>Martino D.  </a:t>
            </a:r>
            <a:r>
              <a:rPr lang="en-US" i="1" dirty="0">
                <a:solidFill>
                  <a:srgbClr val="2D2D8A">
                    <a:lumMod val="60000"/>
                    <a:lumOff val="40000"/>
                  </a:srgbClr>
                </a:solidFill>
              </a:rPr>
              <a:t>Chest</a:t>
            </a:r>
            <a:r>
              <a:rPr lang="en-US" dirty="0">
                <a:solidFill>
                  <a:srgbClr val="2D2D8A">
                    <a:lumMod val="60000"/>
                    <a:lumOff val="40000"/>
                  </a:srgbClr>
                </a:solidFill>
              </a:rPr>
              <a:t> 2011;139:640-647</a:t>
            </a:r>
          </a:p>
        </p:txBody>
      </p:sp>
    </p:spTree>
    <p:extLst>
      <p:ext uri="{BB962C8B-B14F-4D97-AF65-F5344CB8AC3E}">
        <p14:creationId xmlns:p14="http://schemas.microsoft.com/office/powerpoint/2010/main" val="380675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5236B9-B081-4995-9AA3-DC5B0F6FC25E}" type="slidenum">
              <a:rPr lang="en-US" altLang="en-US" smtClean="0">
                <a:solidFill>
                  <a:srgbClr val="000000"/>
                </a:solidFill>
                <a:latin typeface="Arial Black" pitchFamily="34" charset="0"/>
              </a:rPr>
              <a:pPr eaLnBrk="1" hangingPunct="1"/>
              <a:t>12</a:t>
            </a:fld>
            <a:endParaRPr lang="en-US" altLang="en-US" smtClean="0">
              <a:solidFill>
                <a:srgbClr val="000000"/>
              </a:solidFill>
              <a:latin typeface="Arial Black" pitchFamily="34" charset="0"/>
            </a:endParaRPr>
          </a:p>
        </p:txBody>
      </p:sp>
      <p:pic>
        <p:nvPicPr>
          <p:cNvPr id="7171" name="Picture 5" descr="A Scientific Illustration of How Epigenetic Mechanisms Can Affect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912" y="1524000"/>
            <a:ext cx="7192097"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a:xfrm>
            <a:off x="381000" y="457200"/>
            <a:ext cx="8610600" cy="914400"/>
          </a:xfrm>
        </p:spPr>
        <p:txBody>
          <a:bodyPr/>
          <a:lstStyle/>
          <a:p>
            <a:pPr algn="ctr" eaLnBrk="1" hangingPunct="1"/>
            <a:r>
              <a:rPr lang="en-US" altLang="en-US" sz="3600" dirty="0" smtClean="0"/>
              <a:t>Environmental Exposures May Change Biologic Risk</a:t>
            </a:r>
          </a:p>
        </p:txBody>
      </p:sp>
      <p:sp>
        <p:nvSpPr>
          <p:cNvPr id="870403" name="Rectangle 3"/>
          <p:cNvSpPr>
            <a:spLocks noGrp="1" noChangeArrowheads="1"/>
          </p:cNvSpPr>
          <p:nvPr>
            <p:ph type="body" idx="1"/>
          </p:nvPr>
        </p:nvSpPr>
        <p:spPr>
          <a:xfrm>
            <a:off x="0" y="1752600"/>
            <a:ext cx="2133600" cy="4572000"/>
          </a:xfrm>
        </p:spPr>
        <p:txBody>
          <a:bodyPr/>
          <a:lstStyle/>
          <a:p>
            <a:pPr marL="280988" indent="-234950" eaLnBrk="1" hangingPunct="1">
              <a:lnSpc>
                <a:spcPct val="90000"/>
              </a:lnSpc>
            </a:pPr>
            <a:r>
              <a:rPr lang="en-US" altLang="en-US" sz="2000" dirty="0" smtClean="0">
                <a:latin typeface="Arial Unicode MS" pitchFamily="34" charset="-128"/>
              </a:rPr>
              <a:t>Attachments to the DNA change how tightly DNA is coiled</a:t>
            </a:r>
          </a:p>
          <a:p>
            <a:pPr marL="280988" indent="-234950" eaLnBrk="1" hangingPunct="1">
              <a:lnSpc>
                <a:spcPct val="90000"/>
              </a:lnSpc>
            </a:pPr>
            <a:r>
              <a:rPr lang="en-US" altLang="en-US" sz="2000" dirty="0" smtClean="0">
                <a:latin typeface="Arial Unicode MS" pitchFamily="34" charset="-128"/>
              </a:rPr>
              <a:t>This leads to alterations of gene expression</a:t>
            </a:r>
          </a:p>
          <a:p>
            <a:pPr marL="280988" indent="-234950" eaLnBrk="1" hangingPunct="1">
              <a:lnSpc>
                <a:spcPct val="90000"/>
              </a:lnSpc>
              <a:buFont typeface="Wingdings" pitchFamily="2" charset="2"/>
              <a:buNone/>
            </a:pPr>
            <a:endParaRPr lang="en-US" altLang="en-US" dirty="0" smtClean="0">
              <a:latin typeface="Arial Unicode MS" pitchFamily="34" charset="-128"/>
            </a:endParaRPr>
          </a:p>
        </p:txBody>
      </p:sp>
      <p:sp>
        <p:nvSpPr>
          <p:cNvPr id="7174" name="Rectangle 6"/>
          <p:cNvSpPr>
            <a:spLocks noChangeArrowheads="1"/>
          </p:cNvSpPr>
          <p:nvPr/>
        </p:nvSpPr>
        <p:spPr bwMode="auto">
          <a:xfrm>
            <a:off x="2965450" y="6521450"/>
            <a:ext cx="617855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600">
                <a:solidFill>
                  <a:srgbClr val="000000"/>
                </a:solidFill>
              </a:rPr>
              <a:t>http://nihroadmap.nih.gov/epigenomics/epigeneticmechanisms.asp</a:t>
            </a:r>
          </a:p>
        </p:txBody>
      </p:sp>
    </p:spTree>
    <p:extLst>
      <p:ext uri="{BB962C8B-B14F-4D97-AF65-F5344CB8AC3E}">
        <p14:creationId xmlns:p14="http://schemas.microsoft.com/office/powerpoint/2010/main" val="384055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0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Asthma is Complex</a:t>
            </a:r>
          </a:p>
        </p:txBody>
      </p:sp>
      <p:sp>
        <p:nvSpPr>
          <p:cNvPr id="11267" name="Content Placeholder 2"/>
          <p:cNvSpPr>
            <a:spLocks noGrp="1"/>
          </p:cNvSpPr>
          <p:nvPr>
            <p:ph idx="1"/>
          </p:nvPr>
        </p:nvSpPr>
        <p:spPr/>
        <p:txBody>
          <a:bodyPr/>
          <a:lstStyle/>
          <a:p>
            <a:endParaRPr lang="en-US" altLang="en-US" smtClean="0"/>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F29C44-7C11-43C1-8345-B7CD386DADD4}" type="slidenum">
              <a:rPr lang="en-US" altLang="en-US" smtClean="0">
                <a:solidFill>
                  <a:srgbClr val="000000"/>
                </a:solidFill>
              </a:rPr>
              <a:pPr eaLnBrk="1" hangingPunct="1"/>
              <a:t>13</a:t>
            </a:fld>
            <a:endParaRPr lang="en-US" altLang="en-US" smtClean="0">
              <a:solidFill>
                <a:srgbClr val="000000"/>
              </a:solidFill>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69143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Box 4"/>
          <p:cNvSpPr txBox="1">
            <a:spLocks noChangeArrowheads="1"/>
          </p:cNvSpPr>
          <p:nvPr/>
        </p:nvSpPr>
        <p:spPr bwMode="auto">
          <a:xfrm>
            <a:off x="152410" y="6486525"/>
            <a:ext cx="5066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a:solidFill>
                  <a:srgbClr val="000000"/>
                </a:solidFill>
              </a:rPr>
              <a:t>Kim et al. </a:t>
            </a:r>
            <a:r>
              <a:rPr lang="en-US" altLang="en-US" i="1">
                <a:solidFill>
                  <a:srgbClr val="000000"/>
                </a:solidFill>
              </a:rPr>
              <a:t>Nature Immunology </a:t>
            </a:r>
            <a:r>
              <a:rPr lang="en-US" altLang="en-US">
                <a:solidFill>
                  <a:srgbClr val="000000"/>
                </a:solidFill>
              </a:rPr>
              <a:t>2010;11:577–584</a:t>
            </a:r>
          </a:p>
        </p:txBody>
      </p:sp>
    </p:spTree>
    <p:extLst>
      <p:ext uri="{BB962C8B-B14F-4D97-AF65-F5344CB8AC3E}">
        <p14:creationId xmlns:p14="http://schemas.microsoft.com/office/powerpoint/2010/main" val="328110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600" smtClean="0"/>
              <a:t>Stress Exacerbates Response to Environmental Triggers</a:t>
            </a:r>
          </a:p>
        </p:txBody>
      </p:sp>
      <p:pic>
        <p:nvPicPr>
          <p:cNvPr id="1536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447805"/>
            <a:ext cx="5623560" cy="4846781"/>
          </a:xfrm>
        </p:spPr>
      </p:pic>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5F7CDC-76FB-4BE2-B82A-5AF2BFE13981}" type="slidenum">
              <a:rPr lang="en-US" altLang="en-US" smtClean="0">
                <a:solidFill>
                  <a:srgbClr val="000000"/>
                </a:solidFill>
              </a:rPr>
              <a:pPr eaLnBrk="1" hangingPunct="1"/>
              <a:t>14</a:t>
            </a:fld>
            <a:endParaRPr lang="en-US" altLang="en-US" smtClean="0">
              <a:solidFill>
                <a:srgbClr val="000000"/>
              </a:solidFill>
            </a:endParaRPr>
          </a:p>
        </p:txBody>
      </p:sp>
    </p:spTree>
    <p:extLst>
      <p:ext uri="{BB962C8B-B14F-4D97-AF65-F5344CB8AC3E}">
        <p14:creationId xmlns:p14="http://schemas.microsoft.com/office/powerpoint/2010/main" val="406656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77813"/>
            <a:ext cx="8229600" cy="1139825"/>
          </a:xfrm>
        </p:spPr>
        <p:txBody>
          <a:bodyPr anchorCtr="0"/>
          <a:lstStyle/>
          <a:p>
            <a:pPr eaLnBrk="1" hangingPunct="1">
              <a:defRPr/>
            </a:pPr>
            <a:r>
              <a:rPr lang="en-US" sz="4000" smtClean="0"/>
              <a:t>Indoor pollutants may be more important than outdoor pollutants!</a:t>
            </a:r>
          </a:p>
        </p:txBody>
      </p:sp>
      <p:sp>
        <p:nvSpPr>
          <p:cNvPr id="12291" name="Rectangle 3"/>
          <p:cNvSpPr>
            <a:spLocks noGrp="1" noChangeArrowheads="1"/>
          </p:cNvSpPr>
          <p:nvPr>
            <p:ph type="body" idx="4294967295"/>
          </p:nvPr>
        </p:nvSpPr>
        <p:spPr>
          <a:xfrm>
            <a:off x="1066800" y="1600204"/>
            <a:ext cx="7162800" cy="4525963"/>
          </a:xfrm>
        </p:spPr>
        <p:txBody>
          <a:bodyPr/>
          <a:lstStyle/>
          <a:p>
            <a:pPr eaLnBrk="1" hangingPunct="1">
              <a:lnSpc>
                <a:spcPct val="80000"/>
              </a:lnSpc>
              <a:buFont typeface="Wingdings" pitchFamily="2" charset="2"/>
              <a:buNone/>
              <a:defRPr/>
            </a:pPr>
            <a:r>
              <a:rPr lang="en-US" sz="2400" dirty="0" smtClean="0"/>
              <a:t>*Americans spend more than 90% of their time indoors (home, work, school)</a:t>
            </a:r>
          </a:p>
          <a:p>
            <a:pPr eaLnBrk="1" hangingPunct="1">
              <a:lnSpc>
                <a:spcPct val="80000"/>
              </a:lnSpc>
              <a:defRPr/>
            </a:pPr>
            <a:r>
              <a:rPr lang="en-US" sz="2400" dirty="0" smtClean="0"/>
              <a:t>Biologic allergens</a:t>
            </a:r>
          </a:p>
          <a:p>
            <a:pPr lvl="1" eaLnBrk="1" hangingPunct="1">
              <a:lnSpc>
                <a:spcPct val="80000"/>
              </a:lnSpc>
              <a:defRPr/>
            </a:pPr>
            <a:r>
              <a:rPr lang="en-US" sz="2400" dirty="0" smtClean="0"/>
              <a:t>Dust mites</a:t>
            </a:r>
          </a:p>
          <a:p>
            <a:pPr lvl="1" eaLnBrk="1" hangingPunct="1">
              <a:lnSpc>
                <a:spcPct val="80000"/>
              </a:lnSpc>
              <a:defRPr/>
            </a:pPr>
            <a:r>
              <a:rPr lang="en-US" sz="2400" dirty="0" smtClean="0"/>
              <a:t>Cockroaches</a:t>
            </a:r>
          </a:p>
          <a:p>
            <a:pPr lvl="1" eaLnBrk="1" hangingPunct="1">
              <a:lnSpc>
                <a:spcPct val="80000"/>
              </a:lnSpc>
              <a:defRPr/>
            </a:pPr>
            <a:r>
              <a:rPr lang="en-US" sz="2400" dirty="0" smtClean="0"/>
              <a:t>Pets  (especially cats)</a:t>
            </a:r>
          </a:p>
          <a:p>
            <a:pPr lvl="1" eaLnBrk="1" hangingPunct="1">
              <a:lnSpc>
                <a:spcPct val="80000"/>
              </a:lnSpc>
              <a:defRPr/>
            </a:pPr>
            <a:r>
              <a:rPr lang="en-US" sz="2400" dirty="0" smtClean="0"/>
              <a:t>Mold</a:t>
            </a:r>
          </a:p>
          <a:p>
            <a:pPr eaLnBrk="1" hangingPunct="1">
              <a:lnSpc>
                <a:spcPct val="80000"/>
              </a:lnSpc>
              <a:defRPr/>
            </a:pPr>
            <a:r>
              <a:rPr lang="en-US" sz="2400" dirty="0" smtClean="0"/>
              <a:t>ETS</a:t>
            </a:r>
          </a:p>
          <a:p>
            <a:pPr eaLnBrk="1" hangingPunct="1">
              <a:lnSpc>
                <a:spcPct val="80000"/>
              </a:lnSpc>
              <a:defRPr/>
            </a:pPr>
            <a:r>
              <a:rPr lang="en-US" sz="2400" dirty="0" smtClean="0"/>
              <a:t>Irritant chemicals (cleaners)</a:t>
            </a:r>
          </a:p>
          <a:p>
            <a:pPr eaLnBrk="1" hangingPunct="1">
              <a:lnSpc>
                <a:spcPct val="80000"/>
              </a:lnSpc>
              <a:defRPr/>
            </a:pPr>
            <a:r>
              <a:rPr lang="en-US" sz="2400" dirty="0" smtClean="0"/>
              <a:t>Particulate matter (combustion: gas stove, wood stove, kerosene heaters)</a:t>
            </a:r>
          </a:p>
          <a:p>
            <a:pPr eaLnBrk="1" hangingPunct="1">
              <a:lnSpc>
                <a:spcPct val="80000"/>
              </a:lnSpc>
              <a:defRPr/>
            </a:pPr>
            <a:r>
              <a:rPr lang="en-US" sz="2400" dirty="0" smtClean="0"/>
              <a:t>Ozone</a:t>
            </a:r>
          </a:p>
        </p:txBody>
      </p:sp>
    </p:spTree>
    <p:extLst>
      <p:ext uri="{BB962C8B-B14F-4D97-AF65-F5344CB8AC3E}">
        <p14:creationId xmlns:p14="http://schemas.microsoft.com/office/powerpoint/2010/main" val="113028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7813"/>
            <a:ext cx="8229600" cy="1139825"/>
          </a:xfrm>
        </p:spPr>
        <p:txBody>
          <a:bodyPr anchorCtr="0"/>
          <a:lstStyle/>
          <a:p>
            <a:r>
              <a:rPr lang="en-US" altLang="en-US"/>
              <a:t>Biologic allergens - cockroaches</a:t>
            </a:r>
          </a:p>
        </p:txBody>
      </p:sp>
      <p:sp>
        <p:nvSpPr>
          <p:cNvPr id="16387" name="Rectangle 3"/>
          <p:cNvSpPr>
            <a:spLocks noGrp="1" noChangeArrowheads="1"/>
          </p:cNvSpPr>
          <p:nvPr>
            <p:ph type="body" idx="4294967295"/>
          </p:nvPr>
        </p:nvSpPr>
        <p:spPr>
          <a:xfrm>
            <a:off x="685800" y="1600204"/>
            <a:ext cx="7543800" cy="4525963"/>
          </a:xfrm>
        </p:spPr>
        <p:txBody>
          <a:bodyPr/>
          <a:lstStyle/>
          <a:p>
            <a:r>
              <a:rPr lang="en-US" altLang="en-US" dirty="0"/>
              <a:t>36% cockroach sensitization rate in inner-city asthmatic children</a:t>
            </a:r>
          </a:p>
          <a:p>
            <a:r>
              <a:rPr lang="en-US" altLang="en-US" dirty="0"/>
              <a:t>Patients/parents may not feel comfortable admitting to infestation</a:t>
            </a:r>
          </a:p>
          <a:p>
            <a:endParaRPr lang="en-US" altLang="en-US" dirty="0"/>
          </a:p>
        </p:txBody>
      </p:sp>
      <p:pic>
        <p:nvPicPr>
          <p:cNvPr id="16388" name="Picture 5" descr="http://t1.gstatic.com/images?q=tbn:OtKhhOermc3kMM:http://tintedglasses.files.wordpress.com/2007/06/cockroach-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9" y="4724418"/>
            <a:ext cx="12858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03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b="1" smtClean="0">
                <a:solidFill>
                  <a:srgbClr val="3333CC"/>
                </a:solidFill>
              </a:rPr>
              <a:t>Animal Allergens</a:t>
            </a:r>
            <a:br>
              <a:rPr lang="en-US" altLang="en-US" b="1" smtClean="0">
                <a:solidFill>
                  <a:srgbClr val="3333CC"/>
                </a:solidFill>
              </a:rPr>
            </a:br>
            <a:r>
              <a:rPr lang="en-US" altLang="en-US" sz="3600" b="1" smtClean="0">
                <a:solidFill>
                  <a:srgbClr val="3333CC"/>
                </a:solidFill>
              </a:rPr>
              <a:t>Unlikely Interventions</a:t>
            </a:r>
          </a:p>
        </p:txBody>
      </p:sp>
      <p:sp>
        <p:nvSpPr>
          <p:cNvPr id="52227" name="Rectangle 3"/>
          <p:cNvSpPr>
            <a:spLocks noGrp="1" noChangeArrowheads="1"/>
          </p:cNvSpPr>
          <p:nvPr>
            <p:ph type="body" sz="half" idx="1"/>
          </p:nvPr>
        </p:nvSpPr>
        <p:spPr>
          <a:xfrm>
            <a:off x="457200" y="1600204"/>
            <a:ext cx="8229600" cy="4525963"/>
          </a:xfrm>
        </p:spPr>
        <p:txBody>
          <a:bodyPr/>
          <a:lstStyle/>
          <a:p>
            <a:pPr eaLnBrk="1" hangingPunct="1"/>
            <a:r>
              <a:rPr lang="en-US" altLang="en-US" sz="2800" dirty="0" smtClean="0"/>
              <a:t>Bathing cats MAY be effective at reducing allergen (n = 8 cats)</a:t>
            </a:r>
          </a:p>
          <a:p>
            <a:pPr lvl="1" eaLnBrk="1" hangingPunct="1"/>
            <a:r>
              <a:rPr lang="en-US" altLang="en-US" sz="2400" dirty="0" smtClean="0"/>
              <a:t>The reduction was not maintained by 1 week</a:t>
            </a:r>
            <a:r>
              <a:rPr lang="en-US" altLang="en-US" sz="2400" baseline="30000" dirty="0" smtClean="0"/>
              <a:t>1 </a:t>
            </a:r>
          </a:p>
          <a:p>
            <a:pPr lvl="1" eaLnBrk="1" hangingPunct="1"/>
            <a:r>
              <a:rPr lang="en-US" altLang="en-US" sz="2400" dirty="0" smtClean="0"/>
              <a:t>Therefore it </a:t>
            </a:r>
            <a:r>
              <a:rPr lang="en-US" altLang="en-US" sz="2400" b="1" dirty="0" smtClean="0"/>
              <a:t>had</a:t>
            </a:r>
            <a:r>
              <a:rPr lang="en-US" altLang="en-US" sz="2400" dirty="0" smtClean="0"/>
              <a:t> been recommended</a:t>
            </a:r>
          </a:p>
          <a:p>
            <a:pPr lvl="1" eaLnBrk="1" hangingPunct="1">
              <a:buFontTx/>
              <a:buNone/>
            </a:pPr>
            <a:r>
              <a:rPr lang="en-US" altLang="en-US" sz="2400" dirty="0" smtClean="0"/>
              <a:t>   to bathe the cat twice a week…</a:t>
            </a:r>
            <a:endParaRPr lang="en-US" altLang="en-US" sz="2400" baseline="30000" dirty="0" smtClean="0"/>
          </a:p>
          <a:p>
            <a:pPr eaLnBrk="1" hangingPunct="1"/>
            <a:r>
              <a:rPr lang="en-US" altLang="en-US" sz="2600" dirty="0" smtClean="0"/>
              <a:t>However, a more recent study of 12</a:t>
            </a:r>
          </a:p>
          <a:p>
            <a:pPr eaLnBrk="1" hangingPunct="1">
              <a:buFontTx/>
              <a:buNone/>
            </a:pPr>
            <a:r>
              <a:rPr lang="en-US" altLang="en-US" sz="2600" dirty="0" smtClean="0"/>
              <a:t>   cats suggests the decrease in </a:t>
            </a:r>
          </a:p>
          <a:p>
            <a:pPr eaLnBrk="1" hangingPunct="1">
              <a:buFontTx/>
              <a:buNone/>
            </a:pPr>
            <a:r>
              <a:rPr lang="en-US" altLang="en-US" sz="2600" dirty="0" smtClean="0"/>
              <a:t>   dander after bathing lasts about 1 day</a:t>
            </a:r>
            <a:r>
              <a:rPr lang="en-US" altLang="en-US" sz="2600" baseline="30000" dirty="0" smtClean="0"/>
              <a:t>2</a:t>
            </a:r>
            <a:endParaRPr lang="en-US" altLang="en-US" sz="2800" dirty="0" smtClean="0"/>
          </a:p>
        </p:txBody>
      </p:sp>
      <p:sp>
        <p:nvSpPr>
          <p:cNvPr id="52228" name="Text Box 5"/>
          <p:cNvSpPr txBox="1">
            <a:spLocks noChangeArrowheads="1"/>
          </p:cNvSpPr>
          <p:nvPr/>
        </p:nvSpPr>
        <p:spPr bwMode="auto">
          <a:xfrm>
            <a:off x="762000" y="5943617"/>
            <a:ext cx="59763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baseline="30000">
                <a:solidFill>
                  <a:srgbClr val="333399"/>
                </a:solidFill>
              </a:rPr>
              <a:t>1</a:t>
            </a:r>
            <a:r>
              <a:rPr lang="en-US" altLang="en-US">
                <a:solidFill>
                  <a:srgbClr val="333399"/>
                </a:solidFill>
              </a:rPr>
              <a:t>Avner DB et al. </a:t>
            </a:r>
            <a:r>
              <a:rPr lang="en-US" altLang="en-US" i="1">
                <a:solidFill>
                  <a:srgbClr val="333399"/>
                </a:solidFill>
              </a:rPr>
              <a:t>J Allergy Clin Immunol</a:t>
            </a:r>
            <a:r>
              <a:rPr lang="en-US" altLang="en-US">
                <a:solidFill>
                  <a:srgbClr val="333399"/>
                </a:solidFill>
              </a:rPr>
              <a:t> 1997;100:307-12</a:t>
            </a:r>
          </a:p>
          <a:p>
            <a:pPr fontAlgn="base">
              <a:spcBef>
                <a:spcPct val="0"/>
              </a:spcBef>
              <a:spcAft>
                <a:spcPct val="0"/>
              </a:spcAft>
            </a:pPr>
            <a:r>
              <a:rPr lang="en-US" altLang="en-US" baseline="30000">
                <a:solidFill>
                  <a:srgbClr val="333399"/>
                </a:solidFill>
              </a:rPr>
              <a:t>2</a:t>
            </a:r>
            <a:r>
              <a:rPr lang="en-US" altLang="en-US">
                <a:solidFill>
                  <a:srgbClr val="333399"/>
                </a:solidFill>
              </a:rPr>
              <a:t>Ownby D et al. </a:t>
            </a:r>
            <a:r>
              <a:rPr lang="en-US" altLang="en-US" i="1">
                <a:solidFill>
                  <a:srgbClr val="333399"/>
                </a:solidFill>
              </a:rPr>
              <a:t>J Allergy Clin Immunol</a:t>
            </a:r>
            <a:r>
              <a:rPr lang="en-US" altLang="en-US">
                <a:solidFill>
                  <a:srgbClr val="333399"/>
                </a:solidFill>
              </a:rPr>
              <a:t> 2006:118:521-2</a:t>
            </a:r>
          </a:p>
        </p:txBody>
      </p:sp>
      <p:sp>
        <p:nvSpPr>
          <p:cNvPr id="52229" name="Line 7"/>
          <p:cNvSpPr>
            <a:spLocks noChangeShapeType="1"/>
          </p:cNvSpPr>
          <p:nvPr/>
        </p:nvSpPr>
        <p:spPr bwMode="auto">
          <a:xfrm>
            <a:off x="304800" y="1447800"/>
            <a:ext cx="853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pic>
        <p:nvPicPr>
          <p:cNvPr id="52231" name="Picture 4" descr="bath ca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205" y="3846519"/>
            <a:ext cx="161607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133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7813"/>
            <a:ext cx="8229600" cy="1139825"/>
          </a:xfrm>
        </p:spPr>
        <p:txBody>
          <a:bodyPr anchorCtr="0"/>
          <a:lstStyle/>
          <a:p>
            <a:r>
              <a:rPr lang="en-US" altLang="en-US"/>
              <a:t>Biologic allergens - mold</a:t>
            </a:r>
          </a:p>
        </p:txBody>
      </p:sp>
      <p:sp>
        <p:nvSpPr>
          <p:cNvPr id="22531" name="Rectangle 3"/>
          <p:cNvSpPr>
            <a:spLocks noGrp="1" noChangeArrowheads="1"/>
          </p:cNvSpPr>
          <p:nvPr>
            <p:ph type="body" idx="4294967295"/>
          </p:nvPr>
        </p:nvSpPr>
        <p:spPr>
          <a:xfrm>
            <a:off x="838200" y="1600204"/>
            <a:ext cx="7391400" cy="4525963"/>
          </a:xfrm>
        </p:spPr>
        <p:txBody>
          <a:bodyPr/>
          <a:lstStyle/>
          <a:p>
            <a:r>
              <a:rPr lang="en-US" altLang="en-US" dirty="0"/>
              <a:t>60 species of molds are allergenic</a:t>
            </a:r>
          </a:p>
          <a:p>
            <a:r>
              <a:rPr lang="en-US" altLang="en-US" dirty="0"/>
              <a:t>Common allergens: </a:t>
            </a:r>
            <a:r>
              <a:rPr lang="en-US" altLang="en-US" dirty="0" err="1"/>
              <a:t>penicillium</a:t>
            </a:r>
            <a:r>
              <a:rPr lang="en-US" altLang="en-US" dirty="0"/>
              <a:t>, </a:t>
            </a:r>
            <a:r>
              <a:rPr lang="en-US" altLang="en-US" dirty="0" err="1"/>
              <a:t>aspergillus</a:t>
            </a:r>
            <a:r>
              <a:rPr lang="en-US" altLang="en-US" dirty="0"/>
              <a:t>, </a:t>
            </a:r>
            <a:r>
              <a:rPr lang="en-US" altLang="en-US" dirty="0" err="1"/>
              <a:t>cladosporium</a:t>
            </a:r>
            <a:r>
              <a:rPr lang="en-US" altLang="en-US" dirty="0"/>
              <a:t>, </a:t>
            </a:r>
            <a:r>
              <a:rPr lang="en-US" altLang="en-US" dirty="0" err="1"/>
              <a:t>alternaria</a:t>
            </a:r>
            <a:endParaRPr lang="en-US" altLang="en-US" dirty="0"/>
          </a:p>
        </p:txBody>
      </p:sp>
      <p:pic>
        <p:nvPicPr>
          <p:cNvPr id="22532" name="Picture 3" descr="mol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9" y="3581400"/>
            <a:ext cx="31019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mol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1" y="3581400"/>
            <a:ext cx="31130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62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274638"/>
            <a:ext cx="8229600" cy="1143000"/>
          </a:xfrm>
          <a:ln>
            <a:noFill/>
          </a:ln>
          <a:extLst>
            <a:ext uri="{91240B29-F687-4F45-9708-019B960494DF}">
              <a14:hiddenLine xmlns:a14="http://schemas.microsoft.com/office/drawing/2010/main" w="19050">
                <a:solidFill>
                  <a:srgbClr val="F8E368"/>
                </a:solidFill>
                <a:miter lim="800000"/>
                <a:headEnd/>
                <a:tailEnd/>
              </a14:hiddenLine>
            </a:ext>
          </a:extLst>
        </p:spPr>
        <p:txBody>
          <a:bodyPr lIns="92075" tIns="46038" rIns="92075" bIns="46038" anchor="b"/>
          <a:lstStyle/>
          <a:p>
            <a:pPr eaLnBrk="1" hangingPunct="1"/>
            <a:r>
              <a:rPr lang="en-US" altLang="en-US" dirty="0" smtClean="0">
                <a:latin typeface="Arial" pitchFamily="34" charset="0"/>
              </a:rPr>
              <a:t>What is secondhand smoke?</a:t>
            </a:r>
          </a:p>
        </p:txBody>
      </p:sp>
      <p:sp>
        <p:nvSpPr>
          <p:cNvPr id="79875" name="Rectangle 3"/>
          <p:cNvSpPr>
            <a:spLocks noGrp="1" noChangeArrowheads="1"/>
          </p:cNvSpPr>
          <p:nvPr>
            <p:ph type="body" idx="4294967295"/>
          </p:nvPr>
        </p:nvSpPr>
        <p:spPr>
          <a:xfrm>
            <a:off x="1143000" y="2187593"/>
            <a:ext cx="7086600" cy="2093913"/>
          </a:xfrm>
        </p:spPr>
        <p:txBody>
          <a:bodyPr lIns="92075" tIns="46038" rIns="92075" bIns="46038"/>
          <a:lstStyle/>
          <a:p>
            <a:pPr eaLnBrk="1" hangingPunct="1">
              <a:buFont typeface="Arial" pitchFamily="34" charset="0"/>
              <a:buNone/>
            </a:pPr>
            <a:r>
              <a:rPr lang="en-US" altLang="en-US" dirty="0" smtClean="0"/>
              <a:t>Secondhand Smoke (SHS) is the smoke that comes off the end of a smoking cigarette </a:t>
            </a:r>
            <a:r>
              <a:rPr lang="en-US" altLang="en-US" u="sng" dirty="0" smtClean="0"/>
              <a:t>and</a:t>
            </a:r>
            <a:r>
              <a:rPr lang="en-US" altLang="en-US" dirty="0" smtClean="0"/>
              <a:t> the smoke that the smoker exhales</a:t>
            </a:r>
          </a:p>
        </p:txBody>
      </p:sp>
    </p:spTree>
    <p:extLst>
      <p:ext uri="{BB962C8B-B14F-4D97-AF65-F5344CB8AC3E}">
        <p14:creationId xmlns:p14="http://schemas.microsoft.com/office/powerpoint/2010/main" val="28140260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DE0C57-9D98-4E81-9B79-C37A481E8861}" type="slidenum">
              <a:rPr lang="en-US" altLang="en-US" smtClean="0">
                <a:solidFill>
                  <a:srgbClr val="000000"/>
                </a:solidFill>
                <a:latin typeface="Arial Black" pitchFamily="34" charset="0"/>
              </a:rPr>
              <a:pPr eaLnBrk="1" hangingPunct="1"/>
              <a:t>2</a:t>
            </a:fld>
            <a:endParaRPr lang="en-US" altLang="en-US" smtClean="0">
              <a:solidFill>
                <a:srgbClr val="000000"/>
              </a:solidFill>
              <a:latin typeface="Arial Black" pitchFamily="34" charset="0"/>
            </a:endParaRPr>
          </a:p>
        </p:txBody>
      </p:sp>
      <p:sp>
        <p:nvSpPr>
          <p:cNvPr id="10243" name="Rectangle 2"/>
          <p:cNvSpPr>
            <a:spLocks noGrp="1" noChangeArrowheads="1"/>
          </p:cNvSpPr>
          <p:nvPr>
            <p:ph type="title" idx="4294967295"/>
          </p:nvPr>
        </p:nvSpPr>
        <p:spPr>
          <a:xfrm>
            <a:off x="457200" y="122238"/>
            <a:ext cx="7543800" cy="1096962"/>
          </a:xfrm>
        </p:spPr>
        <p:txBody>
          <a:bodyPr anchor="b"/>
          <a:lstStyle/>
          <a:p>
            <a:pPr eaLnBrk="1" hangingPunct="1"/>
            <a:r>
              <a:rPr lang="en-US" altLang="en-US" b="1" dirty="0" smtClean="0"/>
              <a:t>Disclosure Information</a:t>
            </a:r>
          </a:p>
        </p:txBody>
      </p:sp>
      <p:sp>
        <p:nvSpPr>
          <p:cNvPr id="589827" name="Rectangle 3"/>
          <p:cNvSpPr>
            <a:spLocks noGrp="1" noChangeArrowheads="1"/>
          </p:cNvSpPr>
          <p:nvPr>
            <p:ph type="body" idx="4294967295"/>
          </p:nvPr>
        </p:nvSpPr>
        <p:spPr>
          <a:xfrm>
            <a:off x="457200" y="1447800"/>
            <a:ext cx="8229600" cy="5029200"/>
          </a:xfrm>
        </p:spPr>
        <p:txBody>
          <a:bodyPr/>
          <a:lstStyle/>
          <a:p>
            <a:pPr fontAlgn="auto">
              <a:spcAft>
                <a:spcPts val="0"/>
              </a:spcAft>
              <a:buClrTx/>
              <a:buSzTx/>
              <a:buFont typeface="Arial" pitchFamily="34" charset="0"/>
              <a:buChar char="•"/>
              <a:defRPr/>
            </a:pPr>
            <a:r>
              <a:rPr lang="en-US" sz="2600" kern="1200" dirty="0" smtClean="0">
                <a:solidFill>
                  <a:prstClr val="black"/>
                </a:solidFill>
                <a:latin typeface="Calibri"/>
              </a:rPr>
              <a:t>Funding </a:t>
            </a:r>
            <a:r>
              <a:rPr lang="en-US" sz="2600" kern="1200" dirty="0">
                <a:solidFill>
                  <a:prstClr val="black"/>
                </a:solidFill>
                <a:latin typeface="Calibri"/>
              </a:rPr>
              <a:t>for lead poisoning prevention </a:t>
            </a:r>
            <a:r>
              <a:rPr lang="en-US" sz="2600" kern="1200" dirty="0" smtClean="0">
                <a:solidFill>
                  <a:prstClr val="black"/>
                </a:solidFill>
                <a:latin typeface="Calibri"/>
              </a:rPr>
              <a:t>efforts through a contract from the </a:t>
            </a:r>
            <a:r>
              <a:rPr lang="en-US" sz="2600" i="1" kern="1200" dirty="0" smtClean="0">
                <a:solidFill>
                  <a:prstClr val="black"/>
                </a:solidFill>
                <a:latin typeface="Calibri"/>
              </a:rPr>
              <a:t>Illinois Department of Public Health </a:t>
            </a:r>
            <a:r>
              <a:rPr lang="en-US" sz="2600" kern="1200" dirty="0" smtClean="0">
                <a:solidFill>
                  <a:prstClr val="black"/>
                </a:solidFill>
                <a:latin typeface="Calibri"/>
              </a:rPr>
              <a:t>with Lurie Children’s.</a:t>
            </a:r>
          </a:p>
          <a:p>
            <a:pPr fontAlgn="auto">
              <a:spcAft>
                <a:spcPts val="0"/>
              </a:spcAft>
              <a:buClrTx/>
              <a:buSzTx/>
              <a:buFont typeface="Arial" pitchFamily="34" charset="0"/>
              <a:buChar char="•"/>
              <a:defRPr/>
            </a:pPr>
            <a:r>
              <a:rPr lang="en-US" sz="2600" kern="1200" dirty="0" smtClean="0">
                <a:solidFill>
                  <a:prstClr val="black"/>
                </a:solidFill>
                <a:latin typeface="Calibri"/>
              </a:rPr>
              <a:t>Funding from the </a:t>
            </a:r>
            <a:r>
              <a:rPr lang="en-US" sz="2600" i="1" kern="1200" dirty="0" smtClean="0">
                <a:solidFill>
                  <a:prstClr val="black"/>
                </a:solidFill>
                <a:latin typeface="Calibri"/>
              </a:rPr>
              <a:t>Great Lakes Center for Children’s Environmental Health</a:t>
            </a:r>
            <a:r>
              <a:rPr lang="en-US" sz="2600" kern="1200" dirty="0" smtClean="0">
                <a:solidFill>
                  <a:prstClr val="black"/>
                </a:solidFill>
                <a:latin typeface="Calibri"/>
              </a:rPr>
              <a:t> via subcontract between University of Illinois at Chicago with </a:t>
            </a:r>
            <a:r>
              <a:rPr lang="en-US" sz="2600" kern="1200" dirty="0">
                <a:solidFill>
                  <a:prstClr val="black"/>
                </a:solidFill>
                <a:latin typeface="Calibri"/>
              </a:rPr>
              <a:t>Lurie </a:t>
            </a:r>
            <a:r>
              <a:rPr lang="en-US" sz="2600" kern="1200" dirty="0" smtClean="0">
                <a:solidFill>
                  <a:prstClr val="black"/>
                </a:solidFill>
                <a:latin typeface="Calibri"/>
              </a:rPr>
              <a:t>Children’s.</a:t>
            </a:r>
            <a:endParaRPr lang="en-US" sz="2600" dirty="0"/>
          </a:p>
          <a:p>
            <a:pPr fontAlgn="auto">
              <a:spcAft>
                <a:spcPts val="0"/>
              </a:spcAft>
              <a:buClrTx/>
              <a:buSzTx/>
              <a:buFont typeface="Arial" pitchFamily="34" charset="0"/>
              <a:buChar char="•"/>
              <a:defRPr/>
            </a:pPr>
            <a:r>
              <a:rPr lang="en-US" sz="2600" kern="1200" dirty="0">
                <a:solidFill>
                  <a:prstClr val="black"/>
                </a:solidFill>
                <a:latin typeface="Calibri"/>
              </a:rPr>
              <a:t>The Great Lakes Center for Children’s Environmental Health is </a:t>
            </a:r>
            <a:r>
              <a:rPr lang="en-US" sz="2600" kern="1200" dirty="0" smtClean="0">
                <a:solidFill>
                  <a:prstClr val="black"/>
                </a:solidFill>
                <a:latin typeface="Calibri"/>
              </a:rPr>
              <a:t>a </a:t>
            </a:r>
            <a:r>
              <a:rPr lang="en-US" sz="2600" kern="1200" dirty="0">
                <a:solidFill>
                  <a:prstClr val="black"/>
                </a:solidFill>
                <a:latin typeface="Calibri"/>
              </a:rPr>
              <a:t>Pediatric Environmental Health Specialty </a:t>
            </a:r>
            <a:r>
              <a:rPr lang="en-US" sz="2600" kern="1200" dirty="0" smtClean="0">
                <a:solidFill>
                  <a:prstClr val="black"/>
                </a:solidFill>
                <a:latin typeface="Calibri"/>
              </a:rPr>
              <a:t>Unit </a:t>
            </a:r>
            <a:r>
              <a:rPr lang="en-US" sz="2600" kern="1200" dirty="0">
                <a:solidFill>
                  <a:prstClr val="black"/>
                </a:solidFill>
                <a:latin typeface="Calibri"/>
              </a:rPr>
              <a:t>(PEHSU), which is under the Association of Occupational and Environmental Clinics (AOEC) </a:t>
            </a:r>
            <a:r>
              <a:rPr lang="en-US" sz="2600" kern="1200" dirty="0" smtClean="0">
                <a:solidFill>
                  <a:prstClr val="black"/>
                </a:solidFill>
                <a:latin typeface="Calibri"/>
              </a:rPr>
              <a:t> -- funded by </a:t>
            </a:r>
            <a:r>
              <a:rPr lang="en-US" sz="2600" kern="1200" dirty="0">
                <a:solidFill>
                  <a:prstClr val="black"/>
                </a:solidFill>
                <a:latin typeface="Calibri"/>
              </a:rPr>
              <a:t>the Agency for Toxic Substances and Disease Registry (ATSDR</a:t>
            </a:r>
            <a:r>
              <a:rPr lang="en-US" sz="2600" kern="1200" dirty="0" smtClean="0">
                <a:solidFill>
                  <a:prstClr val="black"/>
                </a:solidFill>
                <a:latin typeface="Calibri"/>
              </a:rPr>
              <a:t>) and  the U.S</a:t>
            </a:r>
            <a:r>
              <a:rPr lang="en-US" sz="2600" kern="1200" dirty="0">
                <a:solidFill>
                  <a:prstClr val="black"/>
                </a:solidFill>
                <a:latin typeface="Calibri"/>
              </a:rPr>
              <a:t>. Environmental Protection Agency (EPA</a:t>
            </a:r>
            <a:r>
              <a:rPr lang="en-US" sz="2600" kern="1200" dirty="0" smtClean="0">
                <a:solidFill>
                  <a:prstClr val="black"/>
                </a:solidFill>
                <a:latin typeface="Calibri"/>
              </a:rPr>
              <a:t>).   </a:t>
            </a:r>
          </a:p>
        </p:txBody>
      </p:sp>
      <p:sp>
        <p:nvSpPr>
          <p:cNvPr id="10245" name="Rectangle 4"/>
          <p:cNvSpPr>
            <a:spLocks noChangeArrowheads="1"/>
          </p:cNvSpPr>
          <p:nvPr/>
        </p:nvSpPr>
        <p:spPr bwMode="auto">
          <a:xfrm>
            <a:off x="457200" y="76200"/>
            <a:ext cx="8229600" cy="1143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z="3900" b="1">
              <a:solidFill>
                <a:srgbClr val="000000"/>
              </a:solidFill>
            </a:endParaRPr>
          </a:p>
        </p:txBody>
      </p:sp>
      <p:sp>
        <p:nvSpPr>
          <p:cNvPr id="10246" name="Rectangle 5"/>
          <p:cNvSpPr>
            <a:spLocks noChangeArrowheads="1"/>
          </p:cNvSpPr>
          <p:nvPr/>
        </p:nvSpPr>
        <p:spPr bwMode="auto">
          <a:xfrm>
            <a:off x="533400" y="1600204"/>
            <a:ext cx="8382000" cy="45259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000000"/>
              </a:buClr>
              <a:buSzPct val="70000"/>
              <a:buFont typeface="Wingdings" pitchFamily="2" charset="2"/>
              <a:buNone/>
            </a:pPr>
            <a:r>
              <a:rPr lang="en-US" altLang="en-US" sz="3000">
                <a:solidFill>
                  <a:srgbClr val="000000"/>
                </a:solidFill>
              </a:rPr>
              <a:t> </a:t>
            </a:r>
          </a:p>
        </p:txBody>
      </p:sp>
    </p:spTree>
    <p:extLst>
      <p:ext uri="{BB962C8B-B14F-4D97-AF65-F5344CB8AC3E}">
        <p14:creationId xmlns:p14="http://schemas.microsoft.com/office/powerpoint/2010/main" val="39964339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685800" y="914400"/>
            <a:ext cx="8077200" cy="1006475"/>
          </a:xfrm>
          <a:ln>
            <a:noFill/>
          </a:ln>
          <a:extLst>
            <a:ext uri="{91240B29-F687-4F45-9708-019B960494DF}">
              <a14:hiddenLine xmlns:a14="http://schemas.microsoft.com/office/drawing/2010/main" w="19050">
                <a:solidFill>
                  <a:srgbClr val="F8E368"/>
                </a:solidFill>
                <a:miter lim="800000"/>
                <a:headEnd/>
                <a:tailEnd/>
              </a14:hiddenLine>
            </a:ext>
          </a:extLst>
        </p:spPr>
        <p:txBody>
          <a:bodyPr lIns="92075" tIns="46038" rIns="92075" bIns="46038" anchor="b"/>
          <a:lstStyle/>
          <a:p>
            <a:pPr eaLnBrk="1" hangingPunct="1"/>
            <a:r>
              <a:rPr lang="en-US" altLang="en-US" dirty="0">
                <a:latin typeface="Arial" pitchFamily="34" charset="0"/>
              </a:rPr>
              <a:t>SHS and Children: </a:t>
            </a:r>
            <a:br>
              <a:rPr lang="en-US" altLang="en-US" dirty="0">
                <a:latin typeface="Arial" pitchFamily="34" charset="0"/>
              </a:rPr>
            </a:br>
            <a:r>
              <a:rPr lang="en-US" altLang="en-US" dirty="0">
                <a:latin typeface="Arial" pitchFamily="34" charset="0"/>
              </a:rPr>
              <a:t>Short Term Health Effects</a:t>
            </a:r>
          </a:p>
        </p:txBody>
      </p:sp>
      <p:pic>
        <p:nvPicPr>
          <p:cNvPr id="80900" name="Picture 4" descr="Iris &amp; Kids 72dpi"/>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6360" r="6360"/>
          <a:stretch>
            <a:fillRect/>
          </a:stretch>
        </p:blipFill>
        <p:spPr>
          <a:xfrm>
            <a:off x="5691281" y="4475162"/>
            <a:ext cx="3425825" cy="2382838"/>
          </a:xfrm>
          <a:noFill/>
        </p:spPr>
      </p:pic>
      <p:sp>
        <p:nvSpPr>
          <p:cNvPr id="80899" name="Text Box 3"/>
          <p:cNvSpPr txBox="1">
            <a:spLocks noChangeArrowheads="1"/>
          </p:cNvSpPr>
          <p:nvPr/>
        </p:nvSpPr>
        <p:spPr bwMode="auto">
          <a:xfrm>
            <a:off x="685800" y="2286001"/>
            <a:ext cx="7467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fontAlgn="base">
              <a:spcBef>
                <a:spcPct val="20000"/>
              </a:spcBef>
              <a:spcAft>
                <a:spcPct val="0"/>
              </a:spcAft>
              <a:buSzPct val="80000"/>
              <a:buFont typeface="Courier New" panose="02070309020205020404" pitchFamily="49" charset="0"/>
              <a:buChar char="o"/>
            </a:pPr>
            <a:r>
              <a:rPr lang="en-US" altLang="en-US" sz="3200" dirty="0" smtClean="0">
                <a:latin typeface="+mn-lt"/>
              </a:rPr>
              <a:t>Respiratory </a:t>
            </a:r>
            <a:r>
              <a:rPr lang="en-US" altLang="en-US" sz="3200" dirty="0">
                <a:latin typeface="+mn-lt"/>
              </a:rPr>
              <a:t>tract </a:t>
            </a:r>
            <a:r>
              <a:rPr lang="en-US" altLang="en-US" sz="3200" dirty="0" smtClean="0">
                <a:latin typeface="+mn-lt"/>
              </a:rPr>
              <a:t>infections, </a:t>
            </a:r>
            <a:r>
              <a:rPr lang="en-US" altLang="en-US" sz="3200" dirty="0">
                <a:latin typeface="+mn-lt"/>
              </a:rPr>
              <a:t>such as pneumonia &amp; bronchitis </a:t>
            </a:r>
          </a:p>
          <a:p>
            <a:pPr marL="457200" indent="-457200" fontAlgn="base">
              <a:spcBef>
                <a:spcPct val="20000"/>
              </a:spcBef>
              <a:spcAft>
                <a:spcPct val="0"/>
              </a:spcAft>
              <a:buSzPct val="80000"/>
              <a:buFont typeface="Courier New" panose="02070309020205020404" pitchFamily="49" charset="0"/>
              <a:buChar char="o"/>
            </a:pPr>
            <a:r>
              <a:rPr lang="en-US" altLang="en-US" sz="3200" dirty="0" smtClean="0">
                <a:latin typeface="+mn-lt"/>
              </a:rPr>
              <a:t>Decreased </a:t>
            </a:r>
            <a:r>
              <a:rPr lang="en-US" altLang="en-US" sz="3200" dirty="0">
                <a:latin typeface="+mn-lt"/>
              </a:rPr>
              <a:t>pulmonary function</a:t>
            </a:r>
          </a:p>
          <a:p>
            <a:pPr marL="457200" indent="-457200" fontAlgn="base">
              <a:spcBef>
                <a:spcPct val="20000"/>
              </a:spcBef>
              <a:spcAft>
                <a:spcPct val="0"/>
              </a:spcAft>
              <a:buSzPct val="80000"/>
              <a:buFont typeface="Courier New" panose="02070309020205020404" pitchFamily="49" charset="0"/>
              <a:buChar char="o"/>
            </a:pPr>
            <a:r>
              <a:rPr lang="en-US" altLang="en-US" sz="3200" dirty="0" smtClean="0">
                <a:latin typeface="+mn-lt"/>
              </a:rPr>
              <a:t>Triggers </a:t>
            </a:r>
            <a:r>
              <a:rPr lang="en-US" altLang="en-US" sz="3200" dirty="0">
                <a:latin typeface="+mn-lt"/>
              </a:rPr>
              <a:t>asthma attacks</a:t>
            </a:r>
          </a:p>
          <a:p>
            <a:pPr marL="457200" indent="-457200" fontAlgn="base">
              <a:spcBef>
                <a:spcPct val="20000"/>
              </a:spcBef>
              <a:spcAft>
                <a:spcPct val="0"/>
              </a:spcAft>
              <a:buSzPct val="80000"/>
              <a:buFont typeface="Courier New" panose="02070309020205020404" pitchFamily="49" charset="0"/>
              <a:buChar char="o"/>
            </a:pPr>
            <a:r>
              <a:rPr lang="en-US" altLang="en-US" sz="3200" dirty="0" smtClean="0">
                <a:latin typeface="+mn-lt"/>
              </a:rPr>
              <a:t>Ear Infection</a:t>
            </a:r>
            <a:endParaRPr lang="en-US" altLang="en-US" sz="3200" dirty="0">
              <a:latin typeface="+mn-lt"/>
            </a:endParaRPr>
          </a:p>
          <a:p>
            <a:pPr marL="457200" indent="-457200" fontAlgn="base">
              <a:spcBef>
                <a:spcPct val="20000"/>
              </a:spcBef>
              <a:spcAft>
                <a:spcPct val="0"/>
              </a:spcAft>
              <a:buSzPct val="80000"/>
              <a:buFont typeface="Courier New" panose="02070309020205020404" pitchFamily="49" charset="0"/>
              <a:buChar char="o"/>
            </a:pPr>
            <a:r>
              <a:rPr lang="en-US" altLang="en-US" sz="3200" dirty="0" smtClean="0">
                <a:latin typeface="+mn-lt"/>
              </a:rPr>
              <a:t>Tooth </a:t>
            </a:r>
            <a:r>
              <a:rPr lang="en-US" altLang="en-US" sz="3200" dirty="0">
                <a:latin typeface="+mn-lt"/>
              </a:rPr>
              <a:t>decay</a:t>
            </a:r>
          </a:p>
          <a:p>
            <a:pPr marL="457200" indent="-457200" fontAlgn="base">
              <a:spcBef>
                <a:spcPct val="20000"/>
              </a:spcBef>
              <a:spcAft>
                <a:spcPct val="0"/>
              </a:spcAft>
              <a:buSzPct val="80000"/>
              <a:buFont typeface="Courier New" panose="02070309020205020404" pitchFamily="49" charset="0"/>
              <a:buChar char="o"/>
            </a:pPr>
            <a:r>
              <a:rPr lang="en-US" altLang="en-US" sz="3200" dirty="0" smtClean="0">
                <a:latin typeface="+mn-lt"/>
              </a:rPr>
              <a:t>House </a:t>
            </a:r>
            <a:r>
              <a:rPr lang="en-US" altLang="en-US" sz="3200" dirty="0">
                <a:latin typeface="+mn-lt"/>
              </a:rPr>
              <a:t>fires</a:t>
            </a:r>
          </a:p>
        </p:txBody>
      </p:sp>
    </p:spTree>
    <p:extLst>
      <p:ext uri="{BB962C8B-B14F-4D97-AF65-F5344CB8AC3E}">
        <p14:creationId xmlns:p14="http://schemas.microsoft.com/office/powerpoint/2010/main" val="28786708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26894" y="-4481"/>
            <a:ext cx="8763000" cy="918882"/>
          </a:xfrm>
          <a:ln>
            <a:noFill/>
          </a:ln>
          <a:extLst>
            <a:ext uri="{91240B29-F687-4F45-9708-019B960494DF}">
              <a14:hiddenLine xmlns:a14="http://schemas.microsoft.com/office/drawing/2010/main" w="19050">
                <a:solidFill>
                  <a:srgbClr val="F8E368"/>
                </a:solidFill>
                <a:miter lim="800000"/>
                <a:headEnd/>
                <a:tailEnd/>
              </a14:hiddenLine>
            </a:ext>
          </a:extLst>
        </p:spPr>
        <p:txBody>
          <a:bodyPr lIns="92075" tIns="46038" rIns="92075" bIns="46038" anchor="b"/>
          <a:lstStyle/>
          <a:p>
            <a:pPr eaLnBrk="1" hangingPunct="1"/>
            <a:r>
              <a:rPr lang="en-US" altLang="en-US" sz="3200" dirty="0" smtClean="0">
                <a:latin typeface="Arial" pitchFamily="34" charset="0"/>
              </a:rPr>
              <a:t>SHS and Children:  Long Term Health Effects</a:t>
            </a:r>
          </a:p>
        </p:txBody>
      </p:sp>
      <p:sp>
        <p:nvSpPr>
          <p:cNvPr id="81923" name="Text Box 3"/>
          <p:cNvSpPr txBox="1">
            <a:spLocks noChangeArrowheads="1"/>
          </p:cNvSpPr>
          <p:nvPr/>
        </p:nvSpPr>
        <p:spPr bwMode="auto">
          <a:xfrm>
            <a:off x="457200" y="1408462"/>
            <a:ext cx="8077200" cy="524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eaLnBrk="1" fontAlgn="base" hangingPunct="1">
              <a:spcBef>
                <a:spcPts val="400"/>
              </a:spcBef>
              <a:spcAft>
                <a:spcPct val="0"/>
              </a:spcAft>
              <a:buClr>
                <a:schemeClr val="accent2"/>
              </a:buClr>
              <a:buSzPct val="80000"/>
              <a:buFont typeface="Wingdings" pitchFamily="2" charset="2"/>
              <a:buChar char="q"/>
            </a:pPr>
            <a:r>
              <a:rPr lang="en-US" altLang="en-US" sz="2800" dirty="0">
                <a:solidFill>
                  <a:srgbClr val="575F6D"/>
                </a:solidFill>
                <a:latin typeface="Calibri" pitchFamily="34" charset="0"/>
              </a:rPr>
              <a:t> </a:t>
            </a:r>
            <a:r>
              <a:rPr lang="en-US" altLang="en-US" sz="2800" dirty="0">
                <a:latin typeface="Calibri" pitchFamily="34" charset="0"/>
              </a:rPr>
              <a:t>Sudden Infant Death Syndrome (SIDS) </a:t>
            </a:r>
            <a:endParaRPr lang="en-US" altLang="en-US" sz="2800" dirty="0" smtClean="0">
              <a:latin typeface="Calibri" pitchFamily="34" charset="0"/>
            </a:endParaRPr>
          </a:p>
          <a:p>
            <a:pPr marL="800100" lvl="1" indent="-342900" eaLnBrk="1" fontAlgn="base" hangingPunct="1">
              <a:spcBef>
                <a:spcPts val="400"/>
              </a:spcBef>
              <a:spcAft>
                <a:spcPct val="0"/>
              </a:spcAft>
              <a:buClr>
                <a:schemeClr val="accent2"/>
              </a:buClr>
              <a:buSzPct val="80000"/>
              <a:buFont typeface="Wingdings" pitchFamily="2" charset="2"/>
              <a:buChar char="q"/>
            </a:pPr>
            <a:r>
              <a:rPr lang="en-US" altLang="en-US" dirty="0" smtClean="0">
                <a:latin typeface="Calibri" pitchFamily="34" charset="0"/>
              </a:rPr>
              <a:t>1 parent smoking -- 2x increased risk</a:t>
            </a:r>
          </a:p>
          <a:p>
            <a:pPr marL="800100" lvl="1" indent="-342900" eaLnBrk="1" fontAlgn="base" hangingPunct="1">
              <a:spcBef>
                <a:spcPts val="400"/>
              </a:spcBef>
              <a:spcAft>
                <a:spcPct val="0"/>
              </a:spcAft>
              <a:buClr>
                <a:schemeClr val="accent2"/>
              </a:buClr>
              <a:buSzPct val="80000"/>
              <a:buFont typeface="Wingdings" pitchFamily="2" charset="2"/>
              <a:buChar char="q"/>
            </a:pPr>
            <a:r>
              <a:rPr lang="en-US" altLang="en-US" dirty="0" smtClean="0">
                <a:latin typeface="Calibri" pitchFamily="34" charset="0"/>
              </a:rPr>
              <a:t>2 parents smoking -- 5x greater</a:t>
            </a:r>
          </a:p>
          <a:p>
            <a:pPr marL="800100" lvl="1" indent="-342900" eaLnBrk="1" fontAlgn="base" hangingPunct="1">
              <a:spcBef>
                <a:spcPts val="400"/>
              </a:spcBef>
              <a:spcAft>
                <a:spcPct val="0"/>
              </a:spcAft>
              <a:buClr>
                <a:schemeClr val="accent2"/>
              </a:buClr>
              <a:buSzPct val="80000"/>
              <a:buFont typeface="Wingdings" pitchFamily="2" charset="2"/>
              <a:buChar char="q"/>
            </a:pPr>
            <a:r>
              <a:rPr lang="en-US" altLang="en-US" dirty="0" smtClean="0">
                <a:latin typeface="Calibri" pitchFamily="34" charset="0"/>
              </a:rPr>
              <a:t>(comparatively – prone sleeping 100x risk)</a:t>
            </a:r>
            <a:endParaRPr lang="en-US" altLang="en-US" dirty="0">
              <a:latin typeface="Calibri" pitchFamily="34" charset="0"/>
            </a:endParaRPr>
          </a:p>
          <a:p>
            <a:pPr marL="342900" indent="-342900" eaLnBrk="1" fontAlgn="base" hangingPunct="1">
              <a:spcBef>
                <a:spcPts val="400"/>
              </a:spcBef>
              <a:spcAft>
                <a:spcPct val="0"/>
              </a:spcAft>
              <a:buClr>
                <a:schemeClr val="accent2"/>
              </a:buClr>
              <a:buSzPct val="80000"/>
              <a:buFont typeface="Wingdings" pitchFamily="2" charset="2"/>
              <a:buChar char="q"/>
            </a:pPr>
            <a:r>
              <a:rPr lang="en-US" altLang="en-US" sz="2800" dirty="0">
                <a:latin typeface="Calibri" pitchFamily="34" charset="0"/>
              </a:rPr>
              <a:t> Asthma</a:t>
            </a:r>
          </a:p>
          <a:p>
            <a:pPr marL="800100" lvl="1" indent="-342900" eaLnBrk="1" fontAlgn="base" hangingPunct="1">
              <a:spcBef>
                <a:spcPts val="400"/>
              </a:spcBef>
              <a:spcAft>
                <a:spcPct val="0"/>
              </a:spcAft>
              <a:buClr>
                <a:schemeClr val="accent2"/>
              </a:buClr>
              <a:buSzPct val="80000"/>
              <a:buFont typeface="Arial" panose="020B0604020202020204" pitchFamily="34" charset="0"/>
              <a:buChar char="•"/>
            </a:pPr>
            <a:r>
              <a:rPr lang="en-US" altLang="en-US" dirty="0">
                <a:latin typeface="Calibri" pitchFamily="34" charset="0"/>
              </a:rPr>
              <a:t>SHS exposure increases frequency of episodes and severity of </a:t>
            </a:r>
            <a:r>
              <a:rPr lang="en-US" altLang="en-US" dirty="0" smtClean="0">
                <a:latin typeface="Calibri" pitchFamily="34" charset="0"/>
              </a:rPr>
              <a:t>symptoms</a:t>
            </a:r>
            <a:endParaRPr lang="en-US" altLang="en-US" dirty="0">
              <a:latin typeface="Calibri" pitchFamily="34" charset="0"/>
            </a:endParaRPr>
          </a:p>
          <a:p>
            <a:pPr marL="800100" lvl="1" indent="-342900" eaLnBrk="1" fontAlgn="base" hangingPunct="1">
              <a:spcBef>
                <a:spcPts val="400"/>
              </a:spcBef>
              <a:spcAft>
                <a:spcPct val="0"/>
              </a:spcAft>
              <a:buClr>
                <a:schemeClr val="accent2"/>
              </a:buClr>
              <a:buSzPct val="80000"/>
              <a:buFont typeface="Arial" panose="020B0604020202020204" pitchFamily="34" charset="0"/>
              <a:buChar char="•"/>
            </a:pPr>
            <a:r>
              <a:rPr lang="en-US" altLang="en-US" dirty="0">
                <a:latin typeface="Calibri" pitchFamily="34" charset="0"/>
              </a:rPr>
              <a:t> 200,000 annual cases of childhood asthma, attributed to SHS</a:t>
            </a:r>
          </a:p>
          <a:p>
            <a:pPr marL="342900" indent="-342900" eaLnBrk="1" fontAlgn="base" hangingPunct="1">
              <a:spcBef>
                <a:spcPts val="400"/>
              </a:spcBef>
              <a:spcAft>
                <a:spcPct val="0"/>
              </a:spcAft>
              <a:buClr>
                <a:schemeClr val="accent2"/>
              </a:buClr>
              <a:buSzPct val="80000"/>
              <a:buFont typeface="Wingdings" pitchFamily="2" charset="2"/>
              <a:buChar char="q"/>
            </a:pPr>
            <a:r>
              <a:rPr lang="en-US" altLang="en-US" sz="2800" dirty="0">
                <a:latin typeface="Calibri" pitchFamily="34" charset="0"/>
              </a:rPr>
              <a:t> Possible problems with cognitive functioning and behavioral development </a:t>
            </a:r>
          </a:p>
          <a:p>
            <a:pPr marL="342900" indent="-342900" eaLnBrk="1" fontAlgn="base" hangingPunct="1">
              <a:spcBef>
                <a:spcPts val="400"/>
              </a:spcBef>
              <a:spcAft>
                <a:spcPct val="0"/>
              </a:spcAft>
              <a:buClr>
                <a:schemeClr val="accent2"/>
              </a:buClr>
              <a:buSzPct val="80000"/>
              <a:buFont typeface="Wingdings" pitchFamily="2" charset="2"/>
              <a:buChar char="q"/>
            </a:pPr>
            <a:r>
              <a:rPr lang="en-US" altLang="en-US" sz="2800" dirty="0">
                <a:latin typeface="Calibri" pitchFamily="34" charset="0"/>
              </a:rPr>
              <a:t> More likely to become smokers </a:t>
            </a:r>
          </a:p>
        </p:txBody>
      </p:sp>
    </p:spTree>
    <p:extLst>
      <p:ext uri="{BB962C8B-B14F-4D97-AF65-F5344CB8AC3E}">
        <p14:creationId xmlns:p14="http://schemas.microsoft.com/office/powerpoint/2010/main" val="9934285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304800"/>
            <a:ext cx="7772400" cy="1143000"/>
          </a:xfrm>
        </p:spPr>
        <p:txBody>
          <a:bodyPr/>
          <a:lstStyle/>
          <a:p>
            <a:pPr eaLnBrk="1" hangingPunct="1"/>
            <a:r>
              <a:rPr lang="en-US" altLang="en-US" b="0" smtClean="0"/>
              <a:t>Effect of Cigarette Smoke on </a:t>
            </a:r>
            <a:br>
              <a:rPr lang="en-US" altLang="en-US" b="0" smtClean="0"/>
            </a:br>
            <a:r>
              <a:rPr lang="en-US" altLang="en-US" b="0" smtClean="0"/>
              <a:t>Indoor Air Quality</a:t>
            </a:r>
          </a:p>
        </p:txBody>
      </p:sp>
      <p:pic>
        <p:nvPicPr>
          <p:cNvPr id="113667" name="Picture 3"/>
          <p:cNvPicPr>
            <a:picLocks noChangeAspect="1" noChangeArrowheads="1"/>
          </p:cNvPicPr>
          <p:nvPr/>
        </p:nvPicPr>
        <p:blipFill>
          <a:blip r:embed="rId3">
            <a:extLst>
              <a:ext uri="{28A0092B-C50C-407E-A947-70E740481C1C}">
                <a14:useLocalDpi xmlns:a14="http://schemas.microsoft.com/office/drawing/2010/main" val="0"/>
              </a:ext>
            </a:extLst>
          </a:blip>
          <a:srcRect l="4167" t="1698" r="1042"/>
          <a:stretch>
            <a:fillRect/>
          </a:stretch>
        </p:blipFill>
        <p:spPr bwMode="auto">
          <a:xfrm>
            <a:off x="228600" y="1524000"/>
            <a:ext cx="67818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68" name="Text Box 5"/>
          <p:cNvSpPr txBox="1">
            <a:spLocks noChangeArrowheads="1"/>
          </p:cNvSpPr>
          <p:nvPr/>
        </p:nvSpPr>
        <p:spPr bwMode="auto">
          <a:xfrm>
            <a:off x="7086600" y="1949454"/>
            <a:ext cx="2057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en-US" sz="2000">
                <a:solidFill>
                  <a:srgbClr val="FFFFFF"/>
                </a:solidFill>
                <a:latin typeface="Arial" pitchFamily="34" charset="0"/>
                <a:ea typeface="ＭＳ Ｐゴシック" pitchFamily="34" charset="-128"/>
              </a:rPr>
              <a:t>…it takes TWO hours for the air quality to return to normal for levels of CO, fine particles and particulate aromatic hydrocarbons..</a:t>
            </a:r>
          </a:p>
        </p:txBody>
      </p:sp>
    </p:spTree>
    <p:extLst>
      <p:ext uri="{BB962C8B-B14F-4D97-AF65-F5344CB8AC3E}">
        <p14:creationId xmlns:p14="http://schemas.microsoft.com/office/powerpoint/2010/main" val="3422443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0" y="288925"/>
            <a:ext cx="8229600" cy="1143000"/>
          </a:xfrm>
        </p:spPr>
        <p:txBody>
          <a:bodyPr/>
          <a:lstStyle/>
          <a:p>
            <a:pPr eaLnBrk="1" hangingPunct="1"/>
            <a:r>
              <a:rPr lang="en-US" altLang="en-US" b="0" dirty="0" smtClean="0"/>
              <a:t>Effect of a cigar smoked in</a:t>
            </a:r>
            <a:r>
              <a:rPr lang="en-US" altLang="en-US" sz="2400" dirty="0" smtClean="0"/>
              <a:t> </a:t>
            </a:r>
            <a:r>
              <a:rPr lang="en-US" altLang="en-US" b="0" dirty="0" smtClean="0">
                <a:solidFill>
                  <a:srgbClr val="FF0000"/>
                </a:solidFill>
              </a:rPr>
              <a:t>another room</a:t>
            </a:r>
            <a:r>
              <a:rPr lang="en-US" altLang="en-US" sz="2400" dirty="0" smtClean="0"/>
              <a:t> </a:t>
            </a:r>
            <a:r>
              <a:rPr lang="en-US" altLang="en-US" b="0" dirty="0" smtClean="0"/>
              <a:t>on air</a:t>
            </a:r>
            <a:r>
              <a:rPr lang="en-US" altLang="en-US" sz="2400" dirty="0" smtClean="0"/>
              <a:t> </a:t>
            </a:r>
            <a:r>
              <a:rPr lang="en-US" altLang="en-US" b="0" dirty="0" smtClean="0"/>
              <a:t>quality</a:t>
            </a:r>
          </a:p>
        </p:txBody>
      </p:sp>
      <p:pic>
        <p:nvPicPr>
          <p:cNvPr id="114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752600"/>
            <a:ext cx="54102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68752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pPr eaLnBrk="1" hangingPunct="1"/>
            <a:r>
              <a:rPr lang="en-US" altLang="en-US" b="1" dirty="0" smtClean="0">
                <a:solidFill>
                  <a:srgbClr val="3333CC"/>
                </a:solidFill>
              </a:rPr>
              <a:t>Injury -- the leading cause of child death</a:t>
            </a:r>
          </a:p>
        </p:txBody>
      </p:sp>
      <p:sp>
        <p:nvSpPr>
          <p:cNvPr id="12291" name="Rectangle 3"/>
          <p:cNvSpPr>
            <a:spLocks noGrp="1" noChangeArrowheads="1"/>
          </p:cNvSpPr>
          <p:nvPr>
            <p:ph type="body" idx="1"/>
          </p:nvPr>
        </p:nvSpPr>
        <p:spPr/>
        <p:txBody>
          <a:bodyPr/>
          <a:lstStyle/>
          <a:p>
            <a:pPr marL="0" lvl="0" indent="0" algn="ctr">
              <a:buNone/>
              <a:defRPr/>
            </a:pPr>
            <a:r>
              <a:rPr lang="en-US" sz="5400" dirty="0">
                <a:solidFill>
                  <a:srgbClr val="000000"/>
                </a:solidFill>
              </a:rPr>
              <a:t>Of all child injuries treated in the Emergency Room, </a:t>
            </a:r>
          </a:p>
          <a:p>
            <a:pPr marL="0" lvl="0" indent="0" algn="ctr">
              <a:buNone/>
              <a:defRPr/>
            </a:pPr>
            <a:r>
              <a:rPr lang="en-US" sz="6000" b="1" i="1" dirty="0">
                <a:solidFill>
                  <a:srgbClr val="000000"/>
                </a:solidFill>
              </a:rPr>
              <a:t>40% occur in the home</a:t>
            </a:r>
          </a:p>
        </p:txBody>
      </p:sp>
      <p:sp>
        <p:nvSpPr>
          <p:cNvPr id="12292" name="Line 4"/>
          <p:cNvSpPr>
            <a:spLocks noChangeShapeType="1"/>
          </p:cNvSpPr>
          <p:nvPr/>
        </p:nvSpPr>
        <p:spPr bwMode="auto">
          <a:xfrm>
            <a:off x="304800" y="1447800"/>
            <a:ext cx="853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952694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549" y="304802"/>
            <a:ext cx="8001000" cy="1431925"/>
          </a:xfrm>
        </p:spPr>
        <p:txBody>
          <a:bodyPr/>
          <a:lstStyle/>
          <a:p>
            <a:pPr>
              <a:defRPr/>
            </a:pPr>
            <a:r>
              <a:rPr lang="en-US" dirty="0" smtClean="0"/>
              <a:t>Child Injuries in the Home</a:t>
            </a:r>
            <a:endParaRPr lang="en-US" dirty="0"/>
          </a:p>
        </p:txBody>
      </p:sp>
      <p:grpSp>
        <p:nvGrpSpPr>
          <p:cNvPr id="44035" name="Group 4"/>
          <p:cNvGrpSpPr>
            <a:grpSpLocks/>
          </p:cNvGrpSpPr>
          <p:nvPr/>
        </p:nvGrpSpPr>
        <p:grpSpPr bwMode="auto">
          <a:xfrm>
            <a:off x="2867025" y="2200275"/>
            <a:ext cx="6057900" cy="4152900"/>
            <a:chOff x="1248" y="240"/>
            <a:chExt cx="4176" cy="3600"/>
          </a:xfrm>
        </p:grpSpPr>
        <p:sp>
          <p:nvSpPr>
            <p:cNvPr id="44040"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sp>
          <p:nvSpPr>
            <p:cNvPr id="44041" name="Pyr2"/>
            <p:cNvSpPr>
              <a:spLocks noEditPoints="1" noChangeArrowheads="1"/>
            </p:cNvSpPr>
            <p:nvPr/>
          </p:nvSpPr>
          <p:spPr bwMode="auto">
            <a:xfrm>
              <a:off x="2331" y="1038"/>
              <a:ext cx="2015" cy="936"/>
            </a:xfrm>
            <a:custGeom>
              <a:avLst/>
              <a:gdLst>
                <a:gd name="T0" fmla="*/ 0 w 21600"/>
                <a:gd name="T1" fmla="*/ 0 h 21600"/>
                <a:gd name="T2" fmla="*/ 1 w 21600"/>
                <a:gd name="T3" fmla="*/ 0 h 21600"/>
                <a:gd name="T4" fmla="*/ 2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sp>
          <p:nvSpPr>
            <p:cNvPr id="44042" name="Pyr3"/>
            <p:cNvSpPr>
              <a:spLocks noEditPoints="1" noChangeArrowheads="1"/>
            </p:cNvSpPr>
            <p:nvPr/>
          </p:nvSpPr>
          <p:spPr bwMode="auto">
            <a:xfrm>
              <a:off x="1795" y="1974"/>
              <a:ext cx="3087" cy="935"/>
            </a:xfrm>
            <a:custGeom>
              <a:avLst/>
              <a:gdLst>
                <a:gd name="T0" fmla="*/ 2 w 21600"/>
                <a:gd name="T1" fmla="*/ 0 h 21600"/>
                <a:gd name="T2" fmla="*/ 7 w 21600"/>
                <a:gd name="T3" fmla="*/ 0 h 21600"/>
                <a:gd name="T4" fmla="*/ 9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sp>
          <p:nvSpPr>
            <p:cNvPr id="44043" name="Pyr4"/>
            <p:cNvSpPr>
              <a:spLocks noEditPoints="1" noChangeArrowheads="1"/>
            </p:cNvSpPr>
            <p:nvPr/>
          </p:nvSpPr>
          <p:spPr bwMode="auto">
            <a:xfrm>
              <a:off x="1248" y="2904"/>
              <a:ext cx="4176" cy="936"/>
            </a:xfrm>
            <a:custGeom>
              <a:avLst/>
              <a:gdLst>
                <a:gd name="T0" fmla="*/ 4 w 21600"/>
                <a:gd name="T1" fmla="*/ 0 h 21600"/>
                <a:gd name="T2" fmla="*/ 26 w 21600"/>
                <a:gd name="T3" fmla="*/ 0 h 21600"/>
                <a:gd name="T4" fmla="*/ 3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grpSp>
      <p:sp>
        <p:nvSpPr>
          <p:cNvPr id="44036" name="TextBox 16"/>
          <p:cNvSpPr txBox="1">
            <a:spLocks noChangeArrowheads="1"/>
          </p:cNvSpPr>
          <p:nvPr/>
        </p:nvSpPr>
        <p:spPr bwMode="auto">
          <a:xfrm>
            <a:off x="571503" y="5600700"/>
            <a:ext cx="26146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000">
                <a:solidFill>
                  <a:schemeClr val="tx1"/>
                </a:solidFill>
                <a:latin typeface="Arial" pitchFamily="34" charset="0"/>
              </a:defRPr>
            </a:lvl1pPr>
            <a:lvl2pPr marL="742950" indent="-285750">
              <a:spcBef>
                <a:spcPct val="20000"/>
              </a:spcBef>
              <a:buClr>
                <a:schemeClr val="tx1"/>
              </a:buClr>
              <a:buChar char="–"/>
              <a:defRPr sz="2600">
                <a:solidFill>
                  <a:schemeClr val="tx1"/>
                </a:solidFill>
                <a:latin typeface="Arial"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1800" dirty="0">
                <a:solidFill>
                  <a:srgbClr val="000000"/>
                </a:solidFill>
                <a:latin typeface="Tahoma" pitchFamily="34" charset="0"/>
              </a:rPr>
              <a:t>13 million doctor visits</a:t>
            </a:r>
          </a:p>
        </p:txBody>
      </p:sp>
      <p:sp>
        <p:nvSpPr>
          <p:cNvPr id="44037" name="TextBox 17"/>
          <p:cNvSpPr txBox="1">
            <a:spLocks noChangeArrowheads="1"/>
          </p:cNvSpPr>
          <p:nvPr/>
        </p:nvSpPr>
        <p:spPr bwMode="auto">
          <a:xfrm>
            <a:off x="976313" y="4371975"/>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000">
                <a:solidFill>
                  <a:schemeClr val="tx1"/>
                </a:solidFill>
                <a:latin typeface="Arial" pitchFamily="34" charset="0"/>
              </a:defRPr>
            </a:lvl1pPr>
            <a:lvl2pPr marL="742950" indent="-285750">
              <a:spcBef>
                <a:spcPct val="20000"/>
              </a:spcBef>
              <a:buClr>
                <a:schemeClr val="tx1"/>
              </a:buClr>
              <a:buChar char="–"/>
              <a:defRPr sz="2600">
                <a:solidFill>
                  <a:schemeClr val="tx1"/>
                </a:solidFill>
                <a:latin typeface="Arial"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0" fontAlgn="base" hangingPunct="0">
              <a:spcBef>
                <a:spcPct val="0"/>
              </a:spcBef>
              <a:spcAft>
                <a:spcPct val="0"/>
              </a:spcAft>
              <a:buClrTx/>
              <a:buSzTx/>
              <a:buFont typeface="Wingdings" pitchFamily="2" charset="2"/>
              <a:buNone/>
            </a:pPr>
            <a:r>
              <a:rPr lang="en-US" altLang="en-US" sz="1800" dirty="0">
                <a:solidFill>
                  <a:srgbClr val="000000"/>
                </a:solidFill>
                <a:latin typeface="Tahoma" pitchFamily="34" charset="0"/>
              </a:rPr>
              <a:t>4 million ER visits</a:t>
            </a:r>
          </a:p>
        </p:txBody>
      </p:sp>
      <p:sp>
        <p:nvSpPr>
          <p:cNvPr id="44038" name="TextBox 18"/>
          <p:cNvSpPr txBox="1">
            <a:spLocks noChangeArrowheads="1"/>
          </p:cNvSpPr>
          <p:nvPr/>
        </p:nvSpPr>
        <p:spPr bwMode="auto">
          <a:xfrm>
            <a:off x="531813" y="3292475"/>
            <a:ext cx="2654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000">
                <a:solidFill>
                  <a:schemeClr val="tx1"/>
                </a:solidFill>
                <a:latin typeface="Arial" pitchFamily="34" charset="0"/>
              </a:defRPr>
            </a:lvl1pPr>
            <a:lvl2pPr marL="742950" indent="-285750">
              <a:spcBef>
                <a:spcPct val="20000"/>
              </a:spcBef>
              <a:buClr>
                <a:schemeClr val="tx1"/>
              </a:buClr>
              <a:buChar char="–"/>
              <a:defRPr sz="2600">
                <a:solidFill>
                  <a:schemeClr val="tx1"/>
                </a:solidFill>
                <a:latin typeface="Arial"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1800" dirty="0">
                <a:solidFill>
                  <a:srgbClr val="000000"/>
                </a:solidFill>
                <a:latin typeface="Tahoma" pitchFamily="34" charset="0"/>
              </a:rPr>
              <a:t>74,000 Hospitalizations</a:t>
            </a:r>
          </a:p>
        </p:txBody>
      </p:sp>
      <p:sp>
        <p:nvSpPr>
          <p:cNvPr id="44039" name="TextBox 19"/>
          <p:cNvSpPr txBox="1">
            <a:spLocks noChangeArrowheads="1"/>
          </p:cNvSpPr>
          <p:nvPr/>
        </p:nvSpPr>
        <p:spPr bwMode="auto">
          <a:xfrm>
            <a:off x="1281113" y="2459055"/>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000">
                <a:solidFill>
                  <a:schemeClr val="tx1"/>
                </a:solidFill>
                <a:latin typeface="Arial" pitchFamily="34" charset="0"/>
              </a:defRPr>
            </a:lvl1pPr>
            <a:lvl2pPr marL="742950" indent="-285750">
              <a:spcBef>
                <a:spcPct val="20000"/>
              </a:spcBef>
              <a:buClr>
                <a:schemeClr val="tx1"/>
              </a:buClr>
              <a:buChar char="–"/>
              <a:defRPr sz="2600">
                <a:solidFill>
                  <a:schemeClr val="tx1"/>
                </a:solidFill>
                <a:latin typeface="Arial"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1800" dirty="0">
                <a:solidFill>
                  <a:srgbClr val="000000"/>
                </a:solidFill>
                <a:latin typeface="Tahoma" pitchFamily="34" charset="0"/>
              </a:rPr>
              <a:t>2,800 deaths</a:t>
            </a:r>
          </a:p>
        </p:txBody>
      </p:sp>
    </p:spTree>
    <p:extLst>
      <p:ext uri="{BB962C8B-B14F-4D97-AF65-F5344CB8AC3E}">
        <p14:creationId xmlns:p14="http://schemas.microsoft.com/office/powerpoint/2010/main" val="404384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Injuries</a:t>
            </a:r>
            <a:endParaRPr lang="en-US" dirty="0"/>
          </a:p>
        </p:txBody>
      </p:sp>
      <p:sp>
        <p:nvSpPr>
          <p:cNvPr id="4" name="Content Placeholder 3"/>
          <p:cNvSpPr>
            <a:spLocks noGrp="1"/>
          </p:cNvSpPr>
          <p:nvPr>
            <p:ph idx="1"/>
          </p:nvPr>
        </p:nvSpPr>
        <p:spPr/>
        <p:txBody>
          <a:bodyPr/>
          <a:lstStyle/>
          <a:p>
            <a:r>
              <a:rPr lang="en-US" dirty="0" smtClean="0"/>
              <a:t>Falls</a:t>
            </a:r>
            <a:r>
              <a:rPr lang="en-US" dirty="0"/>
              <a:t> </a:t>
            </a:r>
            <a:r>
              <a:rPr lang="en-US" dirty="0" smtClean="0"/>
              <a:t>– out of windows; on rugs</a:t>
            </a:r>
          </a:p>
          <a:p>
            <a:r>
              <a:rPr lang="en-US" dirty="0" smtClean="0"/>
              <a:t>Fires </a:t>
            </a:r>
          </a:p>
          <a:p>
            <a:r>
              <a:rPr lang="en-US" dirty="0" smtClean="0"/>
              <a:t>Drowning – pools</a:t>
            </a:r>
          </a:p>
          <a:p>
            <a:r>
              <a:rPr lang="en-US" dirty="0" smtClean="0"/>
              <a:t>Burns – hot water</a:t>
            </a:r>
          </a:p>
          <a:p>
            <a:r>
              <a:rPr lang="en-US" dirty="0" smtClean="0"/>
              <a:t>Furniture falls</a:t>
            </a:r>
          </a:p>
          <a:p>
            <a:r>
              <a:rPr lang="en-US" dirty="0" smtClean="0"/>
              <a:t>Carbon monoxide</a:t>
            </a:r>
          </a:p>
        </p:txBody>
      </p:sp>
      <p:sp>
        <p:nvSpPr>
          <p:cNvPr id="3" name="Slide Number Placeholder 2"/>
          <p:cNvSpPr>
            <a:spLocks noGrp="1"/>
          </p:cNvSpPr>
          <p:nvPr>
            <p:ph type="sldNum" sz="quarter" idx="10"/>
          </p:nvPr>
        </p:nvSpPr>
        <p:spPr/>
        <p:txBody>
          <a:bodyPr/>
          <a:lstStyle/>
          <a:p>
            <a:pPr>
              <a:defRPr/>
            </a:pPr>
            <a:fld id="{CA63E2CD-865E-4168-9294-4D97D1DEC0A4}"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0288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pPr eaLnBrk="1" hangingPunct="1"/>
            <a:r>
              <a:rPr lang="en-US" altLang="en-US" b="1" dirty="0" smtClean="0">
                <a:solidFill>
                  <a:srgbClr val="3333CC"/>
                </a:solidFill>
              </a:rPr>
              <a:t>Lead</a:t>
            </a:r>
          </a:p>
        </p:txBody>
      </p:sp>
      <p:sp>
        <p:nvSpPr>
          <p:cNvPr id="12292" name="Line 4"/>
          <p:cNvSpPr>
            <a:spLocks noChangeShapeType="1"/>
          </p:cNvSpPr>
          <p:nvPr/>
        </p:nvSpPr>
        <p:spPr bwMode="auto">
          <a:xfrm>
            <a:off x="304800" y="1447800"/>
            <a:ext cx="853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5" name="Content Placeholder 5"/>
          <p:cNvSpPr txBox="1">
            <a:spLocks/>
          </p:cNvSpPr>
          <p:nvPr/>
        </p:nvSpPr>
        <p:spPr bwMode="auto">
          <a:xfrm>
            <a:off x="313944" y="1676400"/>
            <a:ext cx="547725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Arial"/>
              </a:rPr>
              <a:t>No safe level</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Arial"/>
              </a:rPr>
              <a:t>1.3 </a:t>
            </a:r>
            <a:r>
              <a:rPr kumimoji="0" lang="en-US" sz="3200" b="0" i="0" u="none" strike="noStrike" kern="0" cap="none" spc="0" normalizeH="0" baseline="0" noProof="0" dirty="0" smtClean="0">
                <a:ln>
                  <a:noFill/>
                </a:ln>
                <a:solidFill>
                  <a:srgbClr val="000000"/>
                </a:solidFill>
                <a:effectLst/>
                <a:uLnTx/>
                <a:uFillTx/>
                <a:latin typeface="Arial"/>
                <a:sym typeface="Symbol"/>
              </a:rPr>
              <a:t></a:t>
            </a:r>
            <a:r>
              <a:rPr kumimoji="0" lang="en-US" sz="3200" b="0" i="0" u="none" strike="noStrike" kern="0" cap="none" spc="0" normalizeH="0" baseline="0" noProof="0" dirty="0" smtClean="0">
                <a:ln>
                  <a:noFill/>
                </a:ln>
                <a:solidFill>
                  <a:srgbClr val="000000"/>
                </a:solidFill>
                <a:effectLst/>
                <a:uLnTx/>
                <a:uFillTx/>
                <a:latin typeface="Arial"/>
              </a:rPr>
              <a:t>g/</a:t>
            </a:r>
            <a:r>
              <a:rPr kumimoji="0" lang="en-US" sz="3200" b="0" i="0" u="none" strike="noStrike" kern="0" cap="none" spc="0" normalizeH="0" baseline="0" noProof="0" dirty="0" err="1" smtClean="0">
                <a:ln>
                  <a:noFill/>
                </a:ln>
                <a:solidFill>
                  <a:srgbClr val="000000"/>
                </a:solidFill>
                <a:effectLst/>
                <a:uLnTx/>
                <a:uFillTx/>
                <a:latin typeface="Arial"/>
              </a:rPr>
              <a:t>dL</a:t>
            </a:r>
            <a:r>
              <a:rPr kumimoji="0" lang="en-US" sz="3200" b="0" i="0" u="none" strike="noStrike" kern="0" cap="none" spc="0" normalizeH="0" baseline="0" noProof="0" dirty="0" smtClean="0">
                <a:ln>
                  <a:noFill/>
                </a:ln>
                <a:solidFill>
                  <a:srgbClr val="000000"/>
                </a:solidFill>
                <a:effectLst/>
                <a:uLnTx/>
                <a:uFillTx/>
                <a:latin typeface="Arial"/>
              </a:rPr>
              <a:t> (geometric mean ages 1-5 </a:t>
            </a:r>
            <a:r>
              <a:rPr kumimoji="0" lang="en-US" sz="3200" b="0" i="0" u="none" strike="noStrike" kern="0" cap="none" spc="0" normalizeH="0" baseline="0" noProof="0" dirty="0" err="1" smtClean="0">
                <a:ln>
                  <a:noFill/>
                </a:ln>
                <a:solidFill>
                  <a:srgbClr val="000000"/>
                </a:solidFill>
                <a:effectLst/>
                <a:uLnTx/>
                <a:uFillTx/>
                <a:latin typeface="Arial"/>
              </a:rPr>
              <a:t>yrs</a:t>
            </a:r>
            <a:r>
              <a:rPr kumimoji="0" lang="en-US" sz="3200" b="0" i="0" u="none" strike="noStrike" kern="0" cap="none" spc="0" normalizeH="0" baseline="0" noProof="0" dirty="0" smtClean="0">
                <a:ln>
                  <a:noFill/>
                </a:ln>
                <a:solidFill>
                  <a:srgbClr val="000000"/>
                </a:solidFill>
                <a:effectLst/>
                <a:uLnTx/>
                <a:uFillTx/>
                <a:latin typeface="Arial"/>
              </a:rPr>
              <a:t>, 2007-2010)</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Arial"/>
              </a:rPr>
              <a:t>Risks haven’t changed</a:t>
            </a:r>
          </a:p>
          <a:p>
            <a:pPr marL="742950" marR="0" lvl="1" indent="-285750" algn="l" defTabSz="914400" rtl="0" eaLnBrk="1" fontAlgn="base" latinLnBrk="0" hangingPunct="1">
              <a:lnSpc>
                <a:spcPct val="100000"/>
              </a:lnSpc>
              <a:spcBef>
                <a:spcPct val="20000"/>
              </a:spcBef>
              <a:spcAft>
                <a:spcPct val="0"/>
              </a:spcAft>
              <a:buClr>
                <a:srgbClr val="9999CC"/>
              </a:buClr>
              <a:buSzPct val="80000"/>
              <a:buFont typeface="Wingdings" pitchFamily="2" charset="2"/>
              <a:buChar char="¨"/>
              <a:tabLst/>
              <a:defRPr/>
            </a:pPr>
            <a:r>
              <a:rPr kumimoji="0" lang="en-US" b="0" i="0" u="none" strike="noStrike" kern="0" cap="none" spc="0" normalizeH="0" baseline="0" noProof="0" dirty="0" smtClean="0">
                <a:ln>
                  <a:noFill/>
                </a:ln>
                <a:solidFill>
                  <a:srgbClr val="000000"/>
                </a:solidFill>
                <a:effectLst/>
                <a:uLnTx/>
                <a:uFillTx/>
                <a:latin typeface="Arial"/>
              </a:rPr>
              <a:t>Older housing</a:t>
            </a:r>
          </a:p>
          <a:p>
            <a:pPr marL="742950" marR="0" lvl="1" indent="-285750" algn="l" defTabSz="914400" rtl="0" eaLnBrk="1" fontAlgn="base" latinLnBrk="0" hangingPunct="1">
              <a:lnSpc>
                <a:spcPct val="100000"/>
              </a:lnSpc>
              <a:spcBef>
                <a:spcPct val="20000"/>
              </a:spcBef>
              <a:spcAft>
                <a:spcPct val="0"/>
              </a:spcAft>
              <a:buClr>
                <a:srgbClr val="9999CC"/>
              </a:buClr>
              <a:buSzPct val="80000"/>
              <a:buFont typeface="Wingdings" pitchFamily="2" charset="2"/>
              <a:buChar char="¨"/>
              <a:tabLst/>
              <a:defRPr/>
            </a:pPr>
            <a:r>
              <a:rPr kumimoji="0" lang="en-US" b="0" i="0" u="none" strike="noStrike" kern="0" cap="none" spc="0" normalizeH="0" baseline="0" noProof="0" dirty="0" smtClean="0">
                <a:ln>
                  <a:noFill/>
                </a:ln>
                <a:solidFill>
                  <a:srgbClr val="000000"/>
                </a:solidFill>
                <a:effectLst/>
                <a:uLnTx/>
                <a:uFillTx/>
                <a:latin typeface="Arial"/>
              </a:rPr>
              <a:t>Black/African American</a:t>
            </a:r>
          </a:p>
          <a:p>
            <a:pPr marL="742950" marR="0" lvl="1" indent="-285750" algn="l" defTabSz="914400" rtl="0" eaLnBrk="1" fontAlgn="base" latinLnBrk="0" hangingPunct="1">
              <a:lnSpc>
                <a:spcPct val="100000"/>
              </a:lnSpc>
              <a:spcBef>
                <a:spcPct val="20000"/>
              </a:spcBef>
              <a:spcAft>
                <a:spcPct val="0"/>
              </a:spcAft>
              <a:buClr>
                <a:srgbClr val="9999CC"/>
              </a:buClr>
              <a:buSzPct val="80000"/>
              <a:buFont typeface="Wingdings" pitchFamily="2" charset="2"/>
              <a:buChar char="¨"/>
              <a:tabLst/>
              <a:defRPr/>
            </a:pPr>
            <a:r>
              <a:rPr kumimoji="0" lang="en-US" b="0" i="0" u="none" strike="noStrike" kern="0" cap="none" spc="0" normalizeH="0" baseline="0" noProof="0" dirty="0" smtClean="0">
                <a:ln>
                  <a:noFill/>
                </a:ln>
                <a:solidFill>
                  <a:srgbClr val="000000"/>
                </a:solidFill>
                <a:effectLst/>
                <a:uLnTx/>
                <a:uFillTx/>
                <a:latin typeface="Arial"/>
              </a:rPr>
              <a:t>Low income</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endParaRPr kumimoji="0" lang="en-US" sz="2800" b="0" i="0" u="none" strike="noStrike" kern="0" cap="none" spc="0" normalizeH="0" baseline="0" noProof="0" dirty="0" smtClean="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endParaRPr kumimoji="0" lang="en-US" sz="2800" b="0" i="0" u="none" strike="noStrike" kern="0" cap="none" spc="0" normalizeH="0" baseline="0" noProof="0" dirty="0">
              <a:ln>
                <a:noFill/>
              </a:ln>
              <a:solidFill>
                <a:srgbClr val="000000"/>
              </a:solidFill>
              <a:effectLst/>
              <a:uLnTx/>
              <a:uFillTx/>
              <a:latin typeface="Aria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262" y="0"/>
            <a:ext cx="36766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821" y="2444750"/>
            <a:ext cx="2571179" cy="19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86384" y="4032382"/>
            <a:ext cx="3999323" cy="280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400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a:xfrm>
            <a:off x="228600" y="457200"/>
            <a:ext cx="8610600" cy="1143000"/>
          </a:xfrm>
        </p:spPr>
        <p:txBody>
          <a:bodyPr/>
          <a:lstStyle/>
          <a:p>
            <a:pPr algn="ctr"/>
            <a:r>
              <a:rPr lang="en-US" dirty="0" smtClean="0"/>
              <a:t>Effect </a:t>
            </a:r>
            <a:r>
              <a:rPr lang="en-US" dirty="0"/>
              <a:t>of BLLs 2.5 to 30 </a:t>
            </a:r>
            <a:r>
              <a:rPr lang="en-US" dirty="0">
                <a:sym typeface="Symbol" pitchFamily="18" charset="2"/>
              </a:rPr>
              <a:t></a:t>
            </a:r>
            <a:r>
              <a:rPr lang="en-US" dirty="0" smtClean="0">
                <a:sym typeface="Symbol" pitchFamily="18" charset="2"/>
              </a:rPr>
              <a:t>g/</a:t>
            </a:r>
            <a:r>
              <a:rPr lang="en-US" dirty="0" err="1" smtClean="0">
                <a:sym typeface="Symbol" pitchFamily="18" charset="2"/>
              </a:rPr>
              <a:t>dL</a:t>
            </a:r>
            <a:r>
              <a:rPr lang="en-US" dirty="0" smtClean="0">
                <a:sym typeface="Symbol" pitchFamily="18" charset="2"/>
              </a:rPr>
              <a:t> on IQ</a:t>
            </a:r>
            <a:endParaRPr lang="en-US" dirty="0">
              <a:sym typeface="Symbol" pitchFamily="18" charset="2"/>
            </a:endParaRPr>
          </a:p>
        </p:txBody>
      </p:sp>
      <p:pic>
        <p:nvPicPr>
          <p:cNvPr id="1281030" name="Picture 6" descr="Lanphear 2005 ehp0113-000894f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2316" y="2362200"/>
            <a:ext cx="4319515" cy="34490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029" name="Rectangle 5"/>
          <p:cNvSpPr>
            <a:spLocks noGrp="1" noChangeArrowheads="1"/>
          </p:cNvSpPr>
          <p:nvPr>
            <p:ph type="body" sz="half" idx="2"/>
          </p:nvPr>
        </p:nvSpPr>
        <p:spPr>
          <a:xfrm>
            <a:off x="4267200" y="1600200"/>
            <a:ext cx="4876800" cy="4648200"/>
          </a:xfrm>
        </p:spPr>
        <p:txBody>
          <a:bodyPr/>
          <a:lstStyle/>
          <a:p>
            <a:r>
              <a:rPr lang="en-US" sz="2400" dirty="0"/>
              <a:t>Pooled analysis, 7 studies</a:t>
            </a:r>
          </a:p>
          <a:p>
            <a:pPr lvl="1"/>
            <a:r>
              <a:rPr lang="en-US" sz="2000" dirty="0"/>
              <a:t>N= 1,333</a:t>
            </a:r>
          </a:p>
          <a:p>
            <a:r>
              <a:rPr lang="en-US" sz="2800" dirty="0" smtClean="0"/>
              <a:t>Increase </a:t>
            </a:r>
            <a:r>
              <a:rPr lang="en-US" sz="2800" dirty="0"/>
              <a:t>in lead:</a:t>
            </a:r>
          </a:p>
          <a:p>
            <a:pPr lvl="1"/>
            <a:r>
              <a:rPr lang="en-US" sz="2400" dirty="0"/>
              <a:t>from 2.4 to 10 </a:t>
            </a:r>
            <a:r>
              <a:rPr lang="en-US" sz="2400" dirty="0">
                <a:sym typeface="Symbol" pitchFamily="18" charset="2"/>
              </a:rPr>
              <a:t></a:t>
            </a:r>
            <a:r>
              <a:rPr lang="en-US" sz="2400" dirty="0" smtClean="0"/>
              <a:t>g/</a:t>
            </a:r>
            <a:r>
              <a:rPr lang="en-US" sz="2400" dirty="0" err="1" smtClean="0"/>
              <a:t>dL</a:t>
            </a:r>
            <a:endParaRPr lang="en-US" sz="2400" dirty="0">
              <a:sym typeface="Symbol" pitchFamily="18" charset="2"/>
            </a:endParaRPr>
          </a:p>
          <a:p>
            <a:pPr lvl="2"/>
            <a:r>
              <a:rPr lang="en-US" b="1" dirty="0">
                <a:sym typeface="Symbol" pitchFamily="18" charset="2"/>
              </a:rPr>
              <a:t> </a:t>
            </a:r>
            <a:r>
              <a:rPr lang="en-US" b="1" dirty="0"/>
              <a:t>3.9 </a:t>
            </a:r>
            <a:r>
              <a:rPr lang="en-US" dirty="0"/>
              <a:t>IQ </a:t>
            </a:r>
            <a:r>
              <a:rPr lang="en-US" dirty="0" smtClean="0"/>
              <a:t>points</a:t>
            </a:r>
            <a:endParaRPr lang="en-US" dirty="0"/>
          </a:p>
          <a:p>
            <a:pPr lvl="1"/>
            <a:r>
              <a:rPr lang="en-US" sz="2400" dirty="0"/>
              <a:t>from 10 to 20 </a:t>
            </a:r>
            <a:r>
              <a:rPr lang="en-US" sz="2400" dirty="0">
                <a:sym typeface="Symbol" pitchFamily="18" charset="2"/>
              </a:rPr>
              <a:t></a:t>
            </a:r>
            <a:r>
              <a:rPr lang="en-US" sz="2400" dirty="0" smtClean="0"/>
              <a:t>g/</a:t>
            </a:r>
            <a:r>
              <a:rPr lang="en-US" sz="2400" dirty="0" err="1" smtClean="0"/>
              <a:t>dL</a:t>
            </a:r>
            <a:r>
              <a:rPr lang="en-US" sz="2400" dirty="0" smtClean="0">
                <a:sym typeface="Symbol" pitchFamily="18" charset="2"/>
              </a:rPr>
              <a:t> </a:t>
            </a:r>
            <a:endParaRPr lang="en-US" sz="2400" dirty="0">
              <a:sym typeface="Symbol" pitchFamily="18" charset="2"/>
            </a:endParaRPr>
          </a:p>
          <a:p>
            <a:pPr lvl="2"/>
            <a:r>
              <a:rPr lang="en-US" b="1" dirty="0">
                <a:sym typeface="Symbol" pitchFamily="18" charset="2"/>
              </a:rPr>
              <a:t> </a:t>
            </a:r>
            <a:r>
              <a:rPr lang="en-US" b="1" dirty="0"/>
              <a:t>1.9 </a:t>
            </a:r>
            <a:r>
              <a:rPr lang="en-US" dirty="0"/>
              <a:t>IQ </a:t>
            </a:r>
            <a:r>
              <a:rPr lang="en-US" dirty="0" smtClean="0"/>
              <a:t>points</a:t>
            </a:r>
          </a:p>
          <a:p>
            <a:pPr lvl="1"/>
            <a:r>
              <a:rPr lang="en-US" sz="2400" dirty="0" smtClean="0"/>
              <a:t>from 20 to 30 </a:t>
            </a:r>
            <a:r>
              <a:rPr lang="en-US" sz="2400" dirty="0" smtClean="0">
                <a:sym typeface="Symbol" pitchFamily="18" charset="2"/>
              </a:rPr>
              <a:t></a:t>
            </a:r>
            <a:r>
              <a:rPr lang="en-US" sz="2400" dirty="0" smtClean="0"/>
              <a:t>g/</a:t>
            </a:r>
            <a:r>
              <a:rPr lang="en-US" sz="2400" dirty="0" err="1" smtClean="0"/>
              <a:t>dL</a:t>
            </a:r>
            <a:endParaRPr lang="en-US" sz="2400" dirty="0" smtClean="0">
              <a:sym typeface="Symbol" pitchFamily="18" charset="2"/>
            </a:endParaRPr>
          </a:p>
          <a:p>
            <a:pPr lvl="2"/>
            <a:r>
              <a:rPr lang="en-US" b="1" dirty="0" smtClean="0">
                <a:sym typeface="Symbol" pitchFamily="18" charset="2"/>
              </a:rPr>
              <a:t> </a:t>
            </a:r>
            <a:r>
              <a:rPr lang="en-US" b="1" dirty="0" smtClean="0"/>
              <a:t>1.1 </a:t>
            </a:r>
            <a:r>
              <a:rPr lang="en-US" dirty="0" smtClean="0"/>
              <a:t>IQ points</a:t>
            </a:r>
            <a:endParaRPr lang="en-US" dirty="0"/>
          </a:p>
        </p:txBody>
      </p:sp>
      <p:sp>
        <p:nvSpPr>
          <p:cNvPr id="1281031" name="Text Box 7"/>
          <p:cNvSpPr txBox="1">
            <a:spLocks noChangeArrowheads="1"/>
          </p:cNvSpPr>
          <p:nvPr/>
        </p:nvSpPr>
        <p:spPr bwMode="auto">
          <a:xfrm>
            <a:off x="2455502" y="6451654"/>
            <a:ext cx="6688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dirty="0" err="1">
                <a:solidFill>
                  <a:schemeClr val="accent6"/>
                </a:solidFill>
                <a:latin typeface="Times New Roman" pitchFamily="18" charset="0"/>
              </a:rPr>
              <a:t>Lanphear</a:t>
            </a:r>
            <a:r>
              <a:rPr lang="en-US" dirty="0">
                <a:solidFill>
                  <a:schemeClr val="accent6"/>
                </a:solidFill>
                <a:latin typeface="Times New Roman" pitchFamily="18" charset="0"/>
              </a:rPr>
              <a:t> et al, </a:t>
            </a:r>
            <a:r>
              <a:rPr lang="en-US" i="1" dirty="0">
                <a:solidFill>
                  <a:schemeClr val="accent6"/>
                </a:solidFill>
                <a:latin typeface="Times New Roman" pitchFamily="18" charset="0"/>
              </a:rPr>
              <a:t>Environ Health </a:t>
            </a:r>
            <a:r>
              <a:rPr lang="en-US" i="1" dirty="0" err="1">
                <a:solidFill>
                  <a:schemeClr val="accent6"/>
                </a:solidFill>
                <a:latin typeface="Times New Roman" pitchFamily="18" charset="0"/>
              </a:rPr>
              <a:t>Perspect</a:t>
            </a:r>
            <a:r>
              <a:rPr lang="en-US" i="1" dirty="0">
                <a:solidFill>
                  <a:schemeClr val="accent6"/>
                </a:solidFill>
                <a:latin typeface="Times New Roman" pitchFamily="18" charset="0"/>
              </a:rPr>
              <a:t>. </a:t>
            </a:r>
            <a:r>
              <a:rPr lang="en-US" dirty="0">
                <a:solidFill>
                  <a:schemeClr val="accent6"/>
                </a:solidFill>
                <a:latin typeface="Times New Roman" pitchFamily="18" charset="0"/>
              </a:rPr>
              <a:t>2005 July; 113(7): 894–899</a:t>
            </a:r>
            <a:r>
              <a:rPr lang="en-US" sz="1600" dirty="0">
                <a:solidFill>
                  <a:srgbClr val="FF9900"/>
                </a:solidFill>
                <a:latin typeface="Times New Roman" pitchFamily="18" charset="0"/>
              </a:rPr>
              <a:t>. </a:t>
            </a:r>
          </a:p>
        </p:txBody>
      </p:sp>
    </p:spTree>
    <p:extLst>
      <p:ext uri="{BB962C8B-B14F-4D97-AF65-F5344CB8AC3E}">
        <p14:creationId xmlns:p14="http://schemas.microsoft.com/office/powerpoint/2010/main" val="125265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eaLnBrk="0" fontAlgn="base" hangingPunct="0">
              <a:spcBef>
                <a:spcPct val="0"/>
              </a:spcBef>
              <a:spcAft>
                <a:spcPct val="0"/>
              </a:spcAft>
            </a:pPr>
            <a:r>
              <a:rPr lang="en-GB" altLang="en-US" sz="1500" b="1" dirty="0">
                <a:latin typeface="Arial" pitchFamily="34" charset="0"/>
              </a:rPr>
              <a:t>Adjusted differences in mean fall PALS-K scores between refined GM BLL categories compared with the reference category (&lt;2 µg/</a:t>
            </a:r>
            <a:r>
              <a:rPr lang="en-GB" altLang="en-US" sz="1500" b="1" dirty="0" err="1">
                <a:latin typeface="Arial" pitchFamily="34" charset="0"/>
              </a:rPr>
              <a:t>dL</a:t>
            </a:r>
            <a:r>
              <a:rPr lang="en-GB" altLang="en-US" sz="1500" b="1" dirty="0">
                <a:latin typeface="Arial" pitchFamily="34"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201" y="6107682"/>
            <a:ext cx="359136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560" y="979303"/>
            <a:ext cx="70617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425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eaLnBrk="0" fontAlgn="base" hangingPunct="0">
              <a:spcBef>
                <a:spcPct val="0"/>
              </a:spcBef>
              <a:spcAft>
                <a:spcPct val="0"/>
              </a:spcAft>
            </a:pPr>
            <a:r>
              <a:rPr lang="en-GB" altLang="en-US" sz="1200" b="1">
                <a:latin typeface="Arial" pitchFamily="34" charset="0"/>
              </a:rPr>
              <a:t>McLaine P et al. Pediatrics 2013;131:1081-1089</a:t>
            </a:r>
          </a:p>
        </p:txBody>
      </p:sp>
      <p:sp>
        <p:nvSpPr>
          <p:cNvPr id="3077" name="Text Box 5"/>
          <p:cNvSpPr txBox="1">
            <a:spLocks noChangeArrowheads="1"/>
          </p:cNvSpPr>
          <p:nvPr/>
        </p:nvSpPr>
        <p:spPr bwMode="auto">
          <a:xfrm>
            <a:off x="64876" y="6396421"/>
            <a:ext cx="4930560" cy="411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pPr eaLnBrk="0" fontAlgn="base" hangingPunct="0">
              <a:spcBef>
                <a:spcPct val="0"/>
              </a:spcBef>
              <a:spcAft>
                <a:spcPct val="0"/>
              </a:spcAft>
            </a:pPr>
            <a:r>
              <a:rPr lang="en-GB" altLang="en-US" sz="1000" dirty="0">
                <a:latin typeface="Arial" pitchFamily="34" charset="0"/>
              </a:rPr>
              <a:t>©2013 by American Academy of </a:t>
            </a:r>
            <a:r>
              <a:rPr lang="en-GB" altLang="en-US" sz="1000" dirty="0" err="1" smtClean="0">
                <a:latin typeface="Arial" pitchFamily="34" charset="0"/>
              </a:rPr>
              <a:t>Pediatrics</a:t>
            </a:r>
            <a:endParaRPr lang="en-GB" altLang="en-US" sz="1000" dirty="0" smtClean="0">
              <a:latin typeface="Arial" pitchFamily="34" charset="0"/>
            </a:endParaRPr>
          </a:p>
          <a:p>
            <a:pPr eaLnBrk="0" fontAlgn="base" hangingPunct="0">
              <a:spcBef>
                <a:spcPct val="0"/>
              </a:spcBef>
              <a:spcAft>
                <a:spcPct val="0"/>
              </a:spcAft>
            </a:pPr>
            <a:r>
              <a:rPr lang="en-US" sz="1000" dirty="0"/>
              <a:t>Phonological Awareness Literacy Screening-Kindergarten (PALS-K)</a:t>
            </a:r>
            <a:endParaRPr lang="en-GB" altLang="en-US" sz="1000" dirty="0">
              <a:latin typeface="Arial" pitchFamily="34" charset="0"/>
            </a:endParaRPr>
          </a:p>
        </p:txBody>
      </p:sp>
    </p:spTree>
    <p:extLst>
      <p:ext uri="{BB962C8B-B14F-4D97-AF65-F5344CB8AC3E}">
        <p14:creationId xmlns:p14="http://schemas.microsoft.com/office/powerpoint/2010/main" val="37634770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46364" y="381000"/>
            <a:ext cx="8229600" cy="1371600"/>
          </a:xfrm>
        </p:spPr>
        <p:txBody>
          <a:bodyPr/>
          <a:lstStyle/>
          <a:p>
            <a:r>
              <a:rPr lang="en-US" altLang="en-US" b="1" dirty="0"/>
              <a:t>PEHSU Program Disclaimer</a:t>
            </a:r>
          </a:p>
        </p:txBody>
      </p:sp>
      <p:sp>
        <p:nvSpPr>
          <p:cNvPr id="5" name="Content Placeholder 4"/>
          <p:cNvSpPr>
            <a:spLocks noGrp="1"/>
          </p:cNvSpPr>
          <p:nvPr>
            <p:ph idx="1"/>
          </p:nvPr>
        </p:nvSpPr>
        <p:spPr>
          <a:xfrm>
            <a:off x="484909" y="1752602"/>
            <a:ext cx="8229600" cy="4754563"/>
          </a:xfrm>
        </p:spPr>
        <p:txBody>
          <a:bodyPr rtlCol="0">
            <a:normAutofit fontScale="92500"/>
          </a:bodyPr>
          <a:lstStyle/>
          <a:p>
            <a:pPr eaLnBrk="1" fontAlgn="auto" hangingPunct="1">
              <a:spcAft>
                <a:spcPts val="0"/>
              </a:spcAft>
              <a:defRPr/>
            </a:pPr>
            <a:r>
              <a:rPr lang="en-US" kern="1200" dirty="0">
                <a:solidFill>
                  <a:prstClr val="black"/>
                </a:solidFill>
                <a:latin typeface="Calibri"/>
              </a:rPr>
              <a:t>This material was supported by the Association of Occupational and Environmental Clinics (AOEC) and funded under the cooperative agreement award number 1U61TS000118-03 from the Agency for Toxic Substances and Disease Registry (ATSDR). 	</a:t>
            </a:r>
          </a:p>
          <a:p>
            <a:pPr eaLnBrk="1" fontAlgn="auto" hangingPunct="1">
              <a:spcAft>
                <a:spcPts val="0"/>
              </a:spcAft>
              <a:defRPr/>
            </a:pPr>
            <a:r>
              <a:rPr lang="en-US" kern="1200" dirty="0">
                <a:solidFill>
                  <a:prstClr val="black"/>
                </a:solidFill>
                <a:latin typeface="Calibri"/>
              </a:rPr>
              <a:t>Acknowledgement: The U.S. Environmental Protection Agency (EPA) supports the PEHSU by providing funds to ATSDR under Inter-Agency Agreement number DW-75-92301301-0. Neither EPA nor ATSDR endorse the purchase of any commercial products or services mentioned in PEHSU publications.</a:t>
            </a:r>
            <a:r>
              <a:rPr lang="en-US" dirty="0" smtClean="0"/>
              <a:t>	</a:t>
            </a:r>
          </a:p>
          <a:p>
            <a:pPr eaLnBrk="1" fontAlgn="auto" hangingPunct="1">
              <a:spcAft>
                <a:spcPts val="0"/>
              </a:spcAft>
              <a:defRPr/>
            </a:pPr>
            <a:endParaRPr lang="en-US" dirty="0" smtClean="0"/>
          </a:p>
        </p:txBody>
      </p:sp>
    </p:spTree>
    <p:extLst>
      <p:ext uri="{BB962C8B-B14F-4D97-AF65-F5344CB8AC3E}">
        <p14:creationId xmlns:p14="http://schemas.microsoft.com/office/powerpoint/2010/main" val="1318026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eaLnBrk="1" hangingPunct="1"/>
            <a:r>
              <a:rPr lang="en-US" altLang="en-US" dirty="0" smtClean="0"/>
              <a:t>Safe at Home Study </a:t>
            </a:r>
          </a:p>
        </p:txBody>
      </p:sp>
      <p:pic>
        <p:nvPicPr>
          <p:cNvPr id="3075" name="Picture 4" descr="P528000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250267" y="1828800"/>
            <a:ext cx="4876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p:cNvSpPr>
            <a:spLocks noGrp="1"/>
          </p:cNvSpPr>
          <p:nvPr>
            <p:ph sz="half" idx="2"/>
          </p:nvPr>
        </p:nvSpPr>
        <p:spPr>
          <a:xfrm>
            <a:off x="762000" y="1676400"/>
            <a:ext cx="3505200" cy="4114800"/>
          </a:xfrm>
        </p:spPr>
        <p:txBody>
          <a:bodyPr/>
          <a:lstStyle/>
          <a:p>
            <a:r>
              <a:rPr lang="en-US" altLang="en-US" sz="2400" kern="1200" dirty="0" smtClean="0">
                <a:solidFill>
                  <a:prstClr val="black"/>
                </a:solidFill>
                <a:latin typeface="Calibri"/>
              </a:rPr>
              <a:t>Classes for teen mothers</a:t>
            </a:r>
          </a:p>
          <a:p>
            <a:r>
              <a:rPr lang="en-US" altLang="en-US" sz="2400" kern="1200" dirty="0" smtClean="0">
                <a:solidFill>
                  <a:prstClr val="black"/>
                </a:solidFill>
                <a:latin typeface="Calibri"/>
              </a:rPr>
              <a:t>Safety Kit provided</a:t>
            </a:r>
          </a:p>
          <a:p>
            <a:pPr lvl="1"/>
            <a:r>
              <a:rPr lang="en-US" altLang="en-US" sz="2000" kern="1200" dirty="0" smtClean="0">
                <a:solidFill>
                  <a:prstClr val="black"/>
                </a:solidFill>
                <a:latin typeface="Calibri"/>
              </a:rPr>
              <a:t>smoke detector</a:t>
            </a:r>
          </a:p>
          <a:p>
            <a:pPr lvl="1"/>
            <a:r>
              <a:rPr lang="en-US" altLang="en-US" sz="2000" kern="1200" dirty="0" smtClean="0">
                <a:solidFill>
                  <a:prstClr val="black"/>
                </a:solidFill>
                <a:latin typeface="Calibri"/>
              </a:rPr>
              <a:t>cabinet </a:t>
            </a:r>
            <a:r>
              <a:rPr lang="en-US" altLang="en-US" sz="2000" kern="1200" dirty="0">
                <a:solidFill>
                  <a:prstClr val="black"/>
                </a:solidFill>
                <a:latin typeface="Calibri"/>
              </a:rPr>
              <a:t>safety </a:t>
            </a:r>
            <a:r>
              <a:rPr lang="en-US" altLang="en-US" sz="2000" kern="1200" dirty="0" smtClean="0">
                <a:solidFill>
                  <a:prstClr val="black"/>
                </a:solidFill>
                <a:latin typeface="Calibri"/>
              </a:rPr>
              <a:t>latch </a:t>
            </a:r>
          </a:p>
          <a:p>
            <a:pPr lvl="1"/>
            <a:r>
              <a:rPr lang="en-US" altLang="en-US" sz="2000" kern="1200" dirty="0" smtClean="0">
                <a:solidFill>
                  <a:prstClr val="black"/>
                </a:solidFill>
                <a:latin typeface="Calibri"/>
              </a:rPr>
              <a:t>poison </a:t>
            </a:r>
            <a:r>
              <a:rPr lang="en-US" altLang="en-US" sz="2000" kern="1200" dirty="0">
                <a:solidFill>
                  <a:prstClr val="black"/>
                </a:solidFill>
                <a:latin typeface="Calibri"/>
              </a:rPr>
              <a:t>control magnet </a:t>
            </a:r>
            <a:r>
              <a:rPr lang="en-US" altLang="en-US" sz="2000" kern="1200" dirty="0" smtClean="0">
                <a:solidFill>
                  <a:prstClr val="black"/>
                </a:solidFill>
                <a:latin typeface="Calibri"/>
              </a:rPr>
              <a:t>&amp; stickers </a:t>
            </a:r>
          </a:p>
          <a:p>
            <a:pPr lvl="1"/>
            <a:r>
              <a:rPr lang="en-US" altLang="en-US" sz="2000" kern="1200" dirty="0" smtClean="0">
                <a:solidFill>
                  <a:prstClr val="black"/>
                </a:solidFill>
                <a:latin typeface="Calibri"/>
              </a:rPr>
              <a:t>small </a:t>
            </a:r>
            <a:r>
              <a:rPr lang="en-US" altLang="en-US" sz="2000" kern="1200" dirty="0">
                <a:solidFill>
                  <a:prstClr val="black"/>
                </a:solidFill>
                <a:latin typeface="Calibri"/>
              </a:rPr>
              <a:t>parts </a:t>
            </a:r>
            <a:r>
              <a:rPr lang="en-US" altLang="en-US" sz="2000" kern="1200" dirty="0" smtClean="0">
                <a:solidFill>
                  <a:prstClr val="black"/>
                </a:solidFill>
                <a:latin typeface="Calibri"/>
              </a:rPr>
              <a:t>tester </a:t>
            </a:r>
          </a:p>
          <a:p>
            <a:pPr lvl="1"/>
            <a:r>
              <a:rPr lang="en-US" altLang="en-US" sz="2000" kern="1200" dirty="0" smtClean="0">
                <a:solidFill>
                  <a:prstClr val="black"/>
                </a:solidFill>
                <a:latin typeface="Calibri"/>
              </a:rPr>
              <a:t>bathtub </a:t>
            </a:r>
            <a:r>
              <a:rPr lang="en-US" altLang="en-US" sz="2000" kern="1200" dirty="0">
                <a:solidFill>
                  <a:prstClr val="black"/>
                </a:solidFill>
                <a:latin typeface="Calibri"/>
              </a:rPr>
              <a:t>spout cover </a:t>
            </a:r>
            <a:endParaRPr lang="en-US" altLang="en-US" sz="2000" kern="1200" dirty="0" smtClean="0">
              <a:solidFill>
                <a:prstClr val="black"/>
              </a:solidFill>
              <a:latin typeface="Calibri"/>
            </a:endParaRPr>
          </a:p>
          <a:p>
            <a:pPr lvl="1"/>
            <a:r>
              <a:rPr lang="en-US" altLang="en-US" sz="2000" kern="1200" dirty="0" smtClean="0">
                <a:solidFill>
                  <a:prstClr val="black"/>
                </a:solidFill>
                <a:latin typeface="Calibri"/>
              </a:rPr>
              <a:t>home </a:t>
            </a:r>
            <a:r>
              <a:rPr lang="en-US" altLang="en-US" sz="2000" kern="1200" dirty="0">
                <a:solidFill>
                  <a:prstClr val="black"/>
                </a:solidFill>
                <a:latin typeface="Calibri"/>
              </a:rPr>
              <a:t>safety </a:t>
            </a:r>
            <a:r>
              <a:rPr lang="en-US" altLang="en-US" sz="2000" kern="1200" dirty="0" smtClean="0">
                <a:solidFill>
                  <a:prstClr val="black"/>
                </a:solidFill>
                <a:latin typeface="Calibri"/>
              </a:rPr>
              <a:t>checklist </a:t>
            </a:r>
          </a:p>
          <a:p>
            <a:r>
              <a:rPr lang="en-US" kern="1200" dirty="0" smtClean="0">
                <a:solidFill>
                  <a:prstClr val="black"/>
                </a:solidFill>
                <a:latin typeface="Calibri"/>
              </a:rPr>
              <a:t>Pictures of how kit items used</a:t>
            </a:r>
            <a:endParaRPr lang="en-US" dirty="0"/>
          </a:p>
        </p:txBody>
      </p:sp>
    </p:spTree>
    <p:extLst>
      <p:ext uri="{BB962C8B-B14F-4D97-AF65-F5344CB8AC3E}">
        <p14:creationId xmlns:p14="http://schemas.microsoft.com/office/powerpoint/2010/main" val="3959986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altLang="en-US" smtClean="0"/>
              <a:t> </a:t>
            </a:r>
          </a:p>
        </p:txBody>
      </p:sp>
      <p:pic>
        <p:nvPicPr>
          <p:cNvPr id="11267" name="Picture 4" descr="sc carmickle no knobs6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9188" y="457200"/>
            <a:ext cx="8024812"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0275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290" name="Picture 4" descr="SC spig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5613"/>
            <a:ext cx="7772400"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96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314" name="Picture 3" descr="outlet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76962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410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524000"/>
            <a:ext cx="8229600" cy="4343400"/>
          </a:xfrm>
        </p:spPr>
        <p:txBody>
          <a:bodyPr/>
          <a:lstStyle/>
          <a:p>
            <a:r>
              <a:rPr lang="en-US" dirty="0" smtClean="0"/>
              <a:t>Concern for exposure throughout the lifespan</a:t>
            </a:r>
          </a:p>
          <a:p>
            <a:pPr lvl="1"/>
            <a:r>
              <a:rPr lang="en-US" dirty="0" smtClean="0"/>
              <a:t>Risk starts prenatally</a:t>
            </a:r>
          </a:p>
          <a:p>
            <a:r>
              <a:rPr lang="en-US" dirty="0" smtClean="0"/>
              <a:t>Potential for a diverse array of hazards in the home</a:t>
            </a:r>
          </a:p>
          <a:p>
            <a:pPr lvl="1"/>
            <a:r>
              <a:rPr lang="en-US" dirty="0" smtClean="0"/>
              <a:t>Building structure</a:t>
            </a:r>
          </a:p>
          <a:p>
            <a:pPr lvl="1"/>
            <a:r>
              <a:rPr lang="en-US" dirty="0" smtClean="0"/>
              <a:t>Disrepair / water damage</a:t>
            </a:r>
          </a:p>
          <a:p>
            <a:pPr lvl="1"/>
            <a:r>
              <a:rPr lang="en-US" dirty="0" smtClean="0"/>
              <a:t>Toxins transported into a home</a:t>
            </a:r>
          </a:p>
          <a:p>
            <a:pPr lvl="1"/>
            <a:r>
              <a:rPr lang="en-US" dirty="0" smtClean="0"/>
              <a:t>Human behaviors</a:t>
            </a:r>
          </a:p>
          <a:p>
            <a:r>
              <a:rPr lang="en-US" dirty="0" smtClean="0"/>
              <a:t>Working together – we can make a difference!</a:t>
            </a:r>
          </a:p>
          <a:p>
            <a:pPr lvl="1"/>
            <a:endParaRPr lang="en-US" dirty="0" smtClean="0"/>
          </a:p>
          <a:p>
            <a:pPr lvl="1"/>
            <a:endParaRPr lang="en-US" dirty="0"/>
          </a:p>
        </p:txBody>
      </p:sp>
    </p:spTree>
    <p:extLst>
      <p:ext uri="{BB962C8B-B14F-4D97-AF65-F5344CB8AC3E}">
        <p14:creationId xmlns:p14="http://schemas.microsoft.com/office/powerpoint/2010/main" val="412583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609600"/>
            <a:ext cx="7772400" cy="914400"/>
          </a:xfrm>
        </p:spPr>
        <p:txBody>
          <a:bodyPr/>
          <a:lstStyle/>
          <a:p>
            <a:r>
              <a:rPr lang="en-US" altLang="en-US" dirty="0" smtClean="0"/>
              <a:t>Across the ages….</a:t>
            </a:r>
          </a:p>
        </p:txBody>
      </p:sp>
      <p:pic>
        <p:nvPicPr>
          <p:cNvPr id="409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43100" y="1828807"/>
            <a:ext cx="5067300" cy="3540125"/>
          </a:xfrm>
        </p:spPr>
      </p:pic>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fld id="{449F6BF1-D024-44DC-BCA0-4614FF7F0C57}" type="slidenum">
              <a:rPr lang="es-CO" altLang="en-US" sz="1000" smtClean="0">
                <a:solidFill>
                  <a:srgbClr val="000000"/>
                </a:solidFill>
              </a:rPr>
              <a:pPr eaLnBrk="1" hangingPunct="1"/>
              <a:t>4</a:t>
            </a:fld>
            <a:endParaRPr lang="es-CO" altLang="en-US" sz="1000" smtClean="0">
              <a:solidFill>
                <a:srgbClr val="000000"/>
              </a:solidFill>
            </a:endParaRPr>
          </a:p>
        </p:txBody>
      </p:sp>
      <p:pic>
        <p:nvPicPr>
          <p:cNvPr id="41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 y="3352807"/>
            <a:ext cx="182086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p:cNvPicPr>
            <a:picLocks noChangeAspect="1"/>
          </p:cNvPicPr>
          <p:nvPr/>
        </p:nvPicPr>
        <p:blipFill>
          <a:blip r:embed="rId4">
            <a:extLst>
              <a:ext uri="{28A0092B-C50C-407E-A947-70E740481C1C}">
                <a14:useLocalDpi xmlns:a14="http://schemas.microsoft.com/office/drawing/2010/main" val="0"/>
              </a:ext>
            </a:extLst>
          </a:blip>
          <a:srcRect l="17241" r="-17241"/>
          <a:stretch>
            <a:fillRect/>
          </a:stretch>
        </p:blipFill>
        <p:spPr bwMode="auto">
          <a:xfrm>
            <a:off x="7010400" y="3344871"/>
            <a:ext cx="2651125"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9"/>
          <p:cNvSpPr txBox="1">
            <a:spLocks noChangeArrowheads="1"/>
          </p:cNvSpPr>
          <p:nvPr/>
        </p:nvSpPr>
        <p:spPr bwMode="auto">
          <a:xfrm>
            <a:off x="152400" y="5791208"/>
            <a:ext cx="3733800"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en-US" altLang="en-US" sz="2400">
                <a:solidFill>
                  <a:srgbClr val="000000"/>
                </a:solidFill>
              </a:rPr>
              <a:t>What starts here</a:t>
            </a:r>
          </a:p>
        </p:txBody>
      </p:sp>
      <p:sp>
        <p:nvSpPr>
          <p:cNvPr id="12" name="Right Arrow 11"/>
          <p:cNvSpPr/>
          <p:nvPr/>
        </p:nvSpPr>
        <p:spPr bwMode="auto">
          <a:xfrm>
            <a:off x="3886204" y="5826125"/>
            <a:ext cx="4449763" cy="484188"/>
          </a:xfrm>
          <a:prstGeom prst="right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srgbClr val="000000"/>
              </a:solidFill>
            </a:endParaRPr>
          </a:p>
        </p:txBody>
      </p:sp>
      <p:sp>
        <p:nvSpPr>
          <p:cNvPr id="4105" name="TextBox 13"/>
          <p:cNvSpPr txBox="1">
            <a:spLocks noChangeArrowheads="1"/>
          </p:cNvSpPr>
          <p:nvPr/>
        </p:nvSpPr>
        <p:spPr bwMode="auto">
          <a:xfrm>
            <a:off x="5334000" y="6310320"/>
            <a:ext cx="2613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en-US" altLang="en-US" sz="2400" b="1">
                <a:solidFill>
                  <a:srgbClr val="000000"/>
                </a:solidFill>
              </a:rPr>
              <a:t>Lasts a Lifetime!</a:t>
            </a:r>
          </a:p>
        </p:txBody>
      </p:sp>
    </p:spTree>
    <p:extLst>
      <p:ext uri="{BB962C8B-B14F-4D97-AF65-F5344CB8AC3E}">
        <p14:creationId xmlns:p14="http://schemas.microsoft.com/office/powerpoint/2010/main" val="264616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5638800" cy="1371600"/>
          </a:xfrm>
        </p:spPr>
        <p:txBody>
          <a:bodyPr/>
          <a:lstStyle/>
          <a:p>
            <a:r>
              <a:rPr lang="en-US" dirty="0"/>
              <a:t>Child’s Eye View</a:t>
            </a:r>
          </a:p>
        </p:txBody>
      </p:sp>
      <p:sp>
        <p:nvSpPr>
          <p:cNvPr id="3" name="Content Placeholder 2"/>
          <p:cNvSpPr>
            <a:spLocks noGrp="1"/>
          </p:cNvSpPr>
          <p:nvPr>
            <p:ph idx="1"/>
          </p:nvPr>
        </p:nvSpPr>
        <p:spPr>
          <a:xfrm>
            <a:off x="381000" y="2362200"/>
            <a:ext cx="8229600" cy="3886200"/>
          </a:xfrm>
        </p:spPr>
        <p:txBody>
          <a:bodyPr/>
          <a:lstStyle/>
          <a:p>
            <a:pPr>
              <a:defRPr/>
            </a:pPr>
            <a:r>
              <a:rPr lang="en-US" dirty="0"/>
              <a:t>Young children spend most of their time indoors – often at home</a:t>
            </a:r>
          </a:p>
          <a:p>
            <a:pPr lvl="1">
              <a:defRPr/>
            </a:pPr>
            <a:r>
              <a:rPr lang="en-US" dirty="0"/>
              <a:t>Children spend 1-2 hours/day on the floor</a:t>
            </a:r>
          </a:p>
          <a:p>
            <a:pPr>
              <a:defRPr/>
            </a:pPr>
            <a:r>
              <a:rPr lang="en-US" dirty="0"/>
              <a:t>Children learn by exploring, touching, mouthing, tasting</a:t>
            </a:r>
          </a:p>
          <a:p>
            <a:pPr lvl="1">
              <a:defRPr/>
            </a:pPr>
            <a:r>
              <a:rPr lang="en-US" dirty="0"/>
              <a:t>Infants put food, hands, or objects in their mouth about 28 times/hour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457200"/>
            <a:ext cx="222567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63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438400" y="304802"/>
            <a:ext cx="6477000" cy="2590798"/>
          </a:xfrm>
        </p:spPr>
        <p:txBody>
          <a:bodyPr/>
          <a:lstStyle/>
          <a:p>
            <a:pPr eaLnBrk="1" hangingPunct="1">
              <a:defRPr/>
            </a:pPr>
            <a:r>
              <a:rPr lang="en-US" dirty="0"/>
              <a:t>Pound for pound, </a:t>
            </a:r>
            <a:r>
              <a:rPr lang="en-US" dirty="0" smtClean="0"/>
              <a:t/>
            </a:r>
            <a:br>
              <a:rPr lang="en-US" dirty="0" smtClean="0"/>
            </a:br>
            <a:r>
              <a:rPr lang="en-US" dirty="0" smtClean="0"/>
              <a:t>children </a:t>
            </a:r>
            <a:r>
              <a:rPr lang="en-US" dirty="0"/>
              <a:t>breathe more, eat more, and drink more than adults</a:t>
            </a:r>
          </a:p>
        </p:txBody>
      </p:sp>
      <p:sp>
        <p:nvSpPr>
          <p:cNvPr id="87043" name="Rectangle 3"/>
          <p:cNvSpPr>
            <a:spLocks noGrp="1" noChangeArrowheads="1"/>
          </p:cNvSpPr>
          <p:nvPr>
            <p:ph idx="1"/>
          </p:nvPr>
        </p:nvSpPr>
        <p:spPr>
          <a:xfrm>
            <a:off x="304800" y="3200400"/>
            <a:ext cx="8610600" cy="4525963"/>
          </a:xfrm>
        </p:spPr>
        <p:txBody>
          <a:bodyPr/>
          <a:lstStyle/>
          <a:p>
            <a:pPr eaLnBrk="1" hangingPunct="1">
              <a:defRPr/>
            </a:pPr>
            <a:r>
              <a:rPr lang="en-US" sz="2800" dirty="0" smtClean="0">
                <a:effectLst/>
              </a:rPr>
              <a:t>An </a:t>
            </a:r>
            <a:r>
              <a:rPr lang="en-US" sz="2800" dirty="0">
                <a:effectLst/>
              </a:rPr>
              <a:t>infant’s average air intake is </a:t>
            </a:r>
            <a:r>
              <a:rPr lang="en-US" sz="2800" u="sng" dirty="0">
                <a:effectLst/>
              </a:rPr>
              <a:t>twice</a:t>
            </a:r>
            <a:r>
              <a:rPr lang="en-US" sz="2800" dirty="0">
                <a:effectLst/>
              </a:rPr>
              <a:t> the level of </a:t>
            </a:r>
            <a:r>
              <a:rPr lang="en-US" sz="2800" dirty="0" smtClean="0">
                <a:effectLst/>
              </a:rPr>
              <a:t>a resting adult’s air intake</a:t>
            </a:r>
          </a:p>
          <a:p>
            <a:pPr>
              <a:defRPr/>
            </a:pPr>
            <a:r>
              <a:rPr lang="en-US" sz="2800" dirty="0" smtClean="0">
                <a:effectLst/>
              </a:rPr>
              <a:t>A young child eats </a:t>
            </a:r>
            <a:r>
              <a:rPr lang="en-US" sz="2800" u="sng" dirty="0" smtClean="0">
                <a:effectLst/>
              </a:rPr>
              <a:t>3-4 times more</a:t>
            </a:r>
            <a:r>
              <a:rPr lang="en-US" sz="2800" dirty="0" smtClean="0">
                <a:effectLst/>
              </a:rPr>
              <a:t> food per pound </a:t>
            </a:r>
            <a:r>
              <a:rPr lang="en-US" sz="2800" dirty="0">
                <a:effectLst/>
              </a:rPr>
              <a:t>of body weight </a:t>
            </a:r>
            <a:r>
              <a:rPr lang="en-US" sz="2800" dirty="0" smtClean="0">
                <a:effectLst/>
              </a:rPr>
              <a:t>compared to an average adult</a:t>
            </a:r>
          </a:p>
          <a:p>
            <a:pPr>
              <a:defRPr/>
            </a:pPr>
            <a:r>
              <a:rPr lang="en-US" sz="2800" dirty="0" smtClean="0">
                <a:effectLst/>
              </a:rPr>
              <a:t>So, toxics ingested obtain higher concentration in children than adults</a:t>
            </a:r>
          </a:p>
          <a:p>
            <a:pPr lvl="1">
              <a:defRPr/>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133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24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solidFill>
                  <a:srgbClr val="3333CC"/>
                </a:solidFill>
              </a:rPr>
              <a:t>Asthma</a:t>
            </a:r>
          </a:p>
        </p:txBody>
      </p:sp>
      <p:sp>
        <p:nvSpPr>
          <p:cNvPr id="6147" name="Rectangle 3"/>
          <p:cNvSpPr>
            <a:spLocks noGrp="1" noChangeArrowheads="1"/>
          </p:cNvSpPr>
          <p:nvPr>
            <p:ph type="body" idx="1"/>
          </p:nvPr>
        </p:nvSpPr>
        <p:spPr/>
        <p:txBody>
          <a:bodyPr/>
          <a:lstStyle/>
          <a:p>
            <a:pPr eaLnBrk="1" hangingPunct="1"/>
            <a:r>
              <a:rPr lang="en-US" altLang="en-US" dirty="0" smtClean="0"/>
              <a:t>Most prevalent chronic medical condition in childhood</a:t>
            </a:r>
          </a:p>
          <a:p>
            <a:r>
              <a:rPr lang="en-US" dirty="0" smtClean="0"/>
              <a:t>Prevalence is rising </a:t>
            </a:r>
          </a:p>
          <a:p>
            <a:pPr lvl="1"/>
            <a:r>
              <a:rPr lang="en-US" dirty="0" smtClean="0"/>
              <a:t>9.5% of children</a:t>
            </a:r>
          </a:p>
          <a:p>
            <a:pPr lvl="1"/>
            <a:r>
              <a:rPr lang="en-US" dirty="0" smtClean="0"/>
              <a:t>7.7% of adults</a:t>
            </a:r>
          </a:p>
          <a:p>
            <a:pPr eaLnBrk="1" hangingPunct="1"/>
            <a:endParaRPr lang="en-US" altLang="en-US" dirty="0" smtClean="0"/>
          </a:p>
          <a:p>
            <a:pPr eaLnBrk="1" hangingPunct="1"/>
            <a:endParaRPr lang="en-US" altLang="en-US" dirty="0" smtClean="0"/>
          </a:p>
        </p:txBody>
      </p:sp>
      <p:sp>
        <p:nvSpPr>
          <p:cNvPr id="6148" name="Line 4"/>
          <p:cNvSpPr>
            <a:spLocks noChangeShapeType="1"/>
          </p:cNvSpPr>
          <p:nvPr/>
        </p:nvSpPr>
        <p:spPr bwMode="auto">
          <a:xfrm>
            <a:off x="304800" y="1447800"/>
            <a:ext cx="853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 name="TextBox 1"/>
          <p:cNvSpPr txBox="1"/>
          <p:nvPr/>
        </p:nvSpPr>
        <p:spPr>
          <a:xfrm>
            <a:off x="7086600" y="6324600"/>
            <a:ext cx="1261884" cy="369332"/>
          </a:xfrm>
          <a:prstGeom prst="rect">
            <a:avLst/>
          </a:prstGeom>
          <a:noFill/>
        </p:spPr>
        <p:txBody>
          <a:bodyPr wrap="none" rtlCol="0">
            <a:spAutoFit/>
          </a:bodyPr>
          <a:lstStyle/>
          <a:p>
            <a:r>
              <a:rPr lang="en-US" dirty="0" smtClean="0"/>
              <a:t>CDC 2009</a:t>
            </a:r>
            <a:endParaRPr lang="en-US" dirty="0"/>
          </a:p>
        </p:txBody>
      </p:sp>
    </p:spTree>
    <p:extLst>
      <p:ext uri="{BB962C8B-B14F-4D97-AF65-F5344CB8AC3E}">
        <p14:creationId xmlns:p14="http://schemas.microsoft.com/office/powerpoint/2010/main" val="122807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2" name="Picture 26" descr="kfrvpkyr[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633882" y="1981200"/>
            <a:ext cx="2514600" cy="2462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Rectangle 2"/>
          <p:cNvSpPr>
            <a:spLocks noGrp="1" noChangeArrowheads="1"/>
          </p:cNvSpPr>
          <p:nvPr>
            <p:ph type="title"/>
          </p:nvPr>
        </p:nvSpPr>
        <p:spPr bwMode="auto">
          <a:xfrm>
            <a:off x="762000" y="3048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a:effectLst/>
              </a:rPr>
              <a:t>What is Asthma?</a:t>
            </a:r>
          </a:p>
        </p:txBody>
      </p:sp>
      <p:sp>
        <p:nvSpPr>
          <p:cNvPr id="4099" name="Rectangle 3"/>
          <p:cNvSpPr>
            <a:spLocks noGrp="1" noChangeArrowheads="1"/>
          </p:cNvSpPr>
          <p:nvPr>
            <p:ph type="body" sz="half" idx="1"/>
          </p:nvPr>
        </p:nvSpPr>
        <p:spPr>
          <a:xfrm>
            <a:off x="457200" y="1676400"/>
            <a:ext cx="6400800" cy="4114800"/>
          </a:xfrm>
        </p:spPr>
        <p:txBody>
          <a:bodyPr/>
          <a:lstStyle/>
          <a:p>
            <a:pPr marL="0" indent="0">
              <a:lnSpc>
                <a:spcPct val="90000"/>
              </a:lnSpc>
              <a:buFont typeface="Wingdings" pitchFamily="2" charset="2"/>
              <a:buChar char="l"/>
            </a:pPr>
            <a:r>
              <a:rPr lang="en-US" altLang="en-US" b="1" dirty="0"/>
              <a:t> </a:t>
            </a:r>
            <a:r>
              <a:rPr lang="en-US" altLang="en-US" sz="2800" dirty="0" smtClean="0"/>
              <a:t>A chronic </a:t>
            </a:r>
            <a:r>
              <a:rPr lang="en-US" altLang="en-US" sz="2800" dirty="0"/>
              <a:t>disease of the medium and small airways in the lung</a:t>
            </a:r>
          </a:p>
          <a:p>
            <a:pPr marL="0" indent="0">
              <a:lnSpc>
                <a:spcPct val="90000"/>
              </a:lnSpc>
            </a:pPr>
            <a:endParaRPr lang="en-US" altLang="en-US" sz="2800" dirty="0"/>
          </a:p>
          <a:p>
            <a:pPr marL="0" indent="0">
              <a:lnSpc>
                <a:spcPct val="90000"/>
              </a:lnSpc>
              <a:buFont typeface="Wingdings" pitchFamily="2" charset="2"/>
              <a:buChar char="l"/>
            </a:pPr>
            <a:r>
              <a:rPr lang="en-US" altLang="en-US" sz="2800" dirty="0"/>
              <a:t> </a:t>
            </a:r>
            <a:r>
              <a:rPr lang="en-US" altLang="en-US" sz="2800" dirty="0" smtClean="0"/>
              <a:t>Airways </a:t>
            </a:r>
            <a:r>
              <a:rPr lang="en-US" altLang="en-US" sz="2800" dirty="0"/>
              <a:t>are hypersensitive to certain “triggers” in the environment</a:t>
            </a:r>
          </a:p>
          <a:p>
            <a:pPr marL="0" indent="0">
              <a:lnSpc>
                <a:spcPct val="90000"/>
              </a:lnSpc>
            </a:pPr>
            <a:endParaRPr lang="en-US" altLang="en-US" sz="2800" dirty="0"/>
          </a:p>
          <a:p>
            <a:pPr marL="0" indent="0">
              <a:lnSpc>
                <a:spcPct val="90000"/>
              </a:lnSpc>
              <a:buFont typeface="Wingdings" pitchFamily="2" charset="2"/>
              <a:buChar char="l"/>
            </a:pPr>
            <a:r>
              <a:rPr lang="en-US" altLang="en-US" sz="2800" b="1" dirty="0"/>
              <a:t> Asthma</a:t>
            </a:r>
            <a:r>
              <a:rPr lang="en-US" altLang="en-US" sz="2800" dirty="0"/>
              <a:t> cannot be </a:t>
            </a:r>
            <a:r>
              <a:rPr lang="en-US" altLang="en-US" sz="2800" dirty="0" smtClean="0"/>
              <a:t>cured, </a:t>
            </a:r>
            <a:r>
              <a:rPr lang="en-US" altLang="en-US" sz="2800" dirty="0"/>
              <a:t>but its symptoms can be controlled with proper environmental changes and medication</a:t>
            </a:r>
          </a:p>
        </p:txBody>
      </p:sp>
    </p:spTree>
    <p:extLst>
      <p:ext uri="{BB962C8B-B14F-4D97-AF65-F5344CB8AC3E}">
        <p14:creationId xmlns:p14="http://schemas.microsoft.com/office/powerpoint/2010/main" val="70197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19200" y="3048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a:effectLst/>
              </a:rPr>
              <a:t>Asthma is a Serious Disease</a:t>
            </a:r>
          </a:p>
        </p:txBody>
      </p:sp>
      <p:sp>
        <p:nvSpPr>
          <p:cNvPr id="5123" name="Rectangle 3"/>
          <p:cNvSpPr>
            <a:spLocks noGrp="1" noChangeArrowheads="1"/>
          </p:cNvSpPr>
          <p:nvPr>
            <p:ph type="body" sz="half" idx="1"/>
          </p:nvPr>
        </p:nvSpPr>
        <p:spPr>
          <a:xfrm>
            <a:off x="4419600" y="1295400"/>
            <a:ext cx="4648200" cy="5257800"/>
          </a:xfrm>
        </p:spPr>
        <p:txBody>
          <a:bodyPr/>
          <a:lstStyle/>
          <a:p>
            <a:pPr marL="0" indent="0">
              <a:lnSpc>
                <a:spcPct val="90000"/>
              </a:lnSpc>
              <a:buFont typeface="Wingdings" pitchFamily="2" charset="2"/>
              <a:buChar char="l"/>
            </a:pPr>
            <a:r>
              <a:rPr lang="en-US" altLang="en-US" sz="2800" b="1" dirty="0"/>
              <a:t> Asthma</a:t>
            </a:r>
            <a:r>
              <a:rPr lang="en-US" altLang="en-US" sz="2800" dirty="0"/>
              <a:t> attacks </a:t>
            </a:r>
            <a:r>
              <a:rPr lang="en-US" altLang="en-US" sz="2800" dirty="0" smtClean="0"/>
              <a:t> -- </a:t>
            </a:r>
            <a:r>
              <a:rPr lang="en-US" altLang="en-US" sz="2800" dirty="0"/>
              <a:t>allergic reactions to triggers or exposures</a:t>
            </a:r>
          </a:p>
          <a:p>
            <a:pPr marL="0" indent="0">
              <a:lnSpc>
                <a:spcPct val="90000"/>
              </a:lnSpc>
              <a:buFont typeface="Wingdings" pitchFamily="2" charset="2"/>
              <a:buChar char="l"/>
            </a:pPr>
            <a:r>
              <a:rPr lang="en-US" altLang="en-US" sz="2800" dirty="0" smtClean="0"/>
              <a:t>Airways </a:t>
            </a:r>
            <a:r>
              <a:rPr lang="en-US" altLang="en-US" sz="2800" b="1" dirty="0"/>
              <a:t>swell</a:t>
            </a:r>
            <a:r>
              <a:rPr lang="en-US" altLang="en-US" sz="2800" dirty="0"/>
              <a:t> and fill with mucus and secretions</a:t>
            </a:r>
          </a:p>
          <a:p>
            <a:pPr marL="0" indent="0">
              <a:lnSpc>
                <a:spcPct val="90000"/>
              </a:lnSpc>
              <a:buFont typeface="Wingdings" pitchFamily="2" charset="2"/>
              <a:buChar char="l"/>
            </a:pPr>
            <a:r>
              <a:rPr lang="en-US" altLang="en-US" sz="2800" dirty="0" smtClean="0"/>
              <a:t> Muscles </a:t>
            </a:r>
            <a:r>
              <a:rPr lang="en-US" altLang="en-US" sz="2800" dirty="0"/>
              <a:t>around the airways contract and </a:t>
            </a:r>
            <a:r>
              <a:rPr lang="en-US" altLang="en-US" sz="2800" b="1" dirty="0"/>
              <a:t>spasm</a:t>
            </a:r>
          </a:p>
          <a:p>
            <a:pPr marL="0" indent="0">
              <a:lnSpc>
                <a:spcPct val="90000"/>
              </a:lnSpc>
              <a:buFont typeface="Wingdings" pitchFamily="2" charset="2"/>
              <a:buChar char="l"/>
            </a:pPr>
            <a:r>
              <a:rPr lang="en-US" altLang="en-US" sz="2800" dirty="0" smtClean="0"/>
              <a:t> </a:t>
            </a:r>
            <a:r>
              <a:rPr lang="en-US" altLang="en-US" sz="2800" dirty="0"/>
              <a:t>Airways can collapse from excess swelling and spasm, causing shortness of breath, </a:t>
            </a:r>
            <a:r>
              <a:rPr lang="en-US" altLang="en-US" sz="2800" b="1" dirty="0"/>
              <a:t>even death</a:t>
            </a:r>
          </a:p>
        </p:txBody>
      </p:sp>
      <p:pic>
        <p:nvPicPr>
          <p:cNvPr id="5124" name="Picture 4" descr="Normal Lung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88686" y="1219200"/>
            <a:ext cx="4154714"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descr="Asthmatic Lung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8600" y="3657600"/>
            <a:ext cx="41148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342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2_Office Theme 3">
      <a:dk1>
        <a:srgbClr val="000000"/>
      </a:dk1>
      <a:lt1>
        <a:srgbClr val="FFFFFF"/>
      </a:lt1>
      <a:dk2>
        <a:srgbClr val="575F6D"/>
      </a:dk2>
      <a:lt2>
        <a:srgbClr val="FFF39D"/>
      </a:lt2>
      <a:accent1>
        <a:srgbClr val="008000"/>
      </a:accent1>
      <a:accent2>
        <a:srgbClr val="7598D9"/>
      </a:accent2>
      <a:accent3>
        <a:srgbClr val="FFFFFF"/>
      </a:accent3>
      <a:accent4>
        <a:srgbClr val="000000"/>
      </a:accent4>
      <a:accent5>
        <a:srgbClr val="AAC0AA"/>
      </a:accent5>
      <a:accent6>
        <a:srgbClr val="6989C4"/>
      </a:accent6>
      <a:hlink>
        <a:srgbClr val="FFFF66"/>
      </a:hlink>
      <a:folHlink>
        <a:srgbClr val="3B435B"/>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Office Theme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
      <a:clrScheme name="2_Office Theme 2">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FFFF66"/>
        </a:hlink>
        <a:folHlink>
          <a:srgbClr val="3B435B"/>
        </a:folHlink>
      </a:clrScheme>
      <a:clrMap bg1="lt1" tx1="dk1" bg2="lt2" tx2="dk2" accent1="accent1" accent2="accent2" accent3="accent3" accent4="accent4" accent5="accent5" accent6="accent6" hlink="hlink" folHlink="folHlink"/>
    </a:extraClrScheme>
    <a:extraClrScheme>
      <a:clrScheme name="2_Office Theme 3">
        <a:dk1>
          <a:srgbClr val="000000"/>
        </a:dk1>
        <a:lt1>
          <a:srgbClr val="FFFFFF"/>
        </a:lt1>
        <a:dk2>
          <a:srgbClr val="575F6D"/>
        </a:dk2>
        <a:lt2>
          <a:srgbClr val="FFF39D"/>
        </a:lt2>
        <a:accent1>
          <a:srgbClr val="008000"/>
        </a:accent1>
        <a:accent2>
          <a:srgbClr val="7598D9"/>
        </a:accent2>
        <a:accent3>
          <a:srgbClr val="FFFFFF"/>
        </a:accent3>
        <a:accent4>
          <a:srgbClr val="000000"/>
        </a:accent4>
        <a:accent5>
          <a:srgbClr val="AAC0AA"/>
        </a:accent5>
        <a:accent6>
          <a:srgbClr val="6989C4"/>
        </a:accent6>
        <a:hlink>
          <a:srgbClr val="FFFF66"/>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2_Office Theme 3">
      <a:dk1>
        <a:srgbClr val="000000"/>
      </a:dk1>
      <a:lt1>
        <a:srgbClr val="FFFFFF"/>
      </a:lt1>
      <a:dk2>
        <a:srgbClr val="575F6D"/>
      </a:dk2>
      <a:lt2>
        <a:srgbClr val="FFF39D"/>
      </a:lt2>
      <a:accent1>
        <a:srgbClr val="008000"/>
      </a:accent1>
      <a:accent2>
        <a:srgbClr val="7598D9"/>
      </a:accent2>
      <a:accent3>
        <a:srgbClr val="FFFFFF"/>
      </a:accent3>
      <a:accent4>
        <a:srgbClr val="000000"/>
      </a:accent4>
      <a:accent5>
        <a:srgbClr val="AAC0AA"/>
      </a:accent5>
      <a:accent6>
        <a:srgbClr val="6989C4"/>
      </a:accent6>
      <a:hlink>
        <a:srgbClr val="FFFF66"/>
      </a:hlink>
      <a:folHlink>
        <a:srgbClr val="3B435B"/>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
      <a:clrScheme name="2_Office Theme 2">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FFFF66"/>
        </a:hlink>
        <a:folHlink>
          <a:srgbClr val="3B435B"/>
        </a:folHlink>
      </a:clrScheme>
      <a:clrMap bg1="lt1" tx1="dk1" bg2="lt2" tx2="dk2" accent1="accent1" accent2="accent2" accent3="accent3" accent4="accent4" accent5="accent5" accent6="accent6" hlink="hlink" folHlink="folHlink"/>
    </a:extraClrScheme>
    <a:extraClrScheme>
      <a:clrScheme name="2_Office Theme 3">
        <a:dk1>
          <a:srgbClr val="000000"/>
        </a:dk1>
        <a:lt1>
          <a:srgbClr val="FFFFFF"/>
        </a:lt1>
        <a:dk2>
          <a:srgbClr val="575F6D"/>
        </a:dk2>
        <a:lt2>
          <a:srgbClr val="FFF39D"/>
        </a:lt2>
        <a:accent1>
          <a:srgbClr val="008000"/>
        </a:accent1>
        <a:accent2>
          <a:srgbClr val="7598D9"/>
        </a:accent2>
        <a:accent3>
          <a:srgbClr val="FFFFFF"/>
        </a:accent3>
        <a:accent4>
          <a:srgbClr val="000000"/>
        </a:accent4>
        <a:accent5>
          <a:srgbClr val="AAC0AA"/>
        </a:accent5>
        <a:accent6>
          <a:srgbClr val="6989C4"/>
        </a:accent6>
        <a:hlink>
          <a:srgbClr val="FFFF66"/>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CO"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CO" sz="20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63A3C71-91BC-4975-B186-494BF371D3C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569</TotalTime>
  <Words>2395</Words>
  <Application>Microsoft Office PowerPoint</Application>
  <PresentationFormat>On-screen Show (4:3)</PresentationFormat>
  <Paragraphs>240</Paragraphs>
  <Slides>34</Slides>
  <Notes>27</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34</vt:i4>
      </vt:variant>
    </vt:vector>
  </HeadingPairs>
  <TitlesOfParts>
    <vt:vector size="55" baseType="lpstr">
      <vt:lpstr>Arial Unicode MS</vt:lpstr>
      <vt:lpstr>ＭＳ Ｐゴシック</vt:lpstr>
      <vt:lpstr>Arial</vt:lpstr>
      <vt:lpstr>Arial Black</vt:lpstr>
      <vt:lpstr>Calibri</vt:lpstr>
      <vt:lpstr>Courier New</vt:lpstr>
      <vt:lpstr>msgothic</vt:lpstr>
      <vt:lpstr>Symbol</vt:lpstr>
      <vt:lpstr>Tahoma</vt:lpstr>
      <vt:lpstr>Times New Roman</vt:lpstr>
      <vt:lpstr>Wingdings</vt:lpstr>
      <vt:lpstr>2_Office Theme</vt:lpstr>
      <vt:lpstr>3_Office Theme</vt:lpstr>
      <vt:lpstr>2_Default Design</vt:lpstr>
      <vt:lpstr>Default Design</vt:lpstr>
      <vt:lpstr>1_Pixel</vt:lpstr>
      <vt:lpstr>Pixel</vt:lpstr>
      <vt:lpstr>3_Pixel</vt:lpstr>
      <vt:lpstr>Network</vt:lpstr>
      <vt:lpstr>4_Pixel</vt:lpstr>
      <vt:lpstr>Dad`s Tie</vt:lpstr>
      <vt:lpstr>  How Indoor Environmental Hazards Harm Children and their Families </vt:lpstr>
      <vt:lpstr>Disclosure Information</vt:lpstr>
      <vt:lpstr>PEHSU Program Disclaimer</vt:lpstr>
      <vt:lpstr>Across the ages….</vt:lpstr>
      <vt:lpstr>Child’s Eye View</vt:lpstr>
      <vt:lpstr>Pound for pound,  children breathe more, eat more, and drink more than adults</vt:lpstr>
      <vt:lpstr>Asthma</vt:lpstr>
      <vt:lpstr>What is Asthma?</vt:lpstr>
      <vt:lpstr>Asthma is a Serious Disease</vt:lpstr>
      <vt:lpstr>Asthma</vt:lpstr>
      <vt:lpstr>Risks for Asthma Begins In-Utero! (makes it easy to develop hyper-responsiveness to triggers)</vt:lpstr>
      <vt:lpstr>Environmental Exposures May Change Biologic Risk</vt:lpstr>
      <vt:lpstr>Asthma is Complex</vt:lpstr>
      <vt:lpstr>Stress Exacerbates Response to Environmental Triggers</vt:lpstr>
      <vt:lpstr>Indoor pollutants may be more important than outdoor pollutants!</vt:lpstr>
      <vt:lpstr>Biologic allergens - cockroaches</vt:lpstr>
      <vt:lpstr>Animal Allergens Unlikely Interventions</vt:lpstr>
      <vt:lpstr>Biologic allergens - mold</vt:lpstr>
      <vt:lpstr>What is secondhand smoke?</vt:lpstr>
      <vt:lpstr>SHS and Children:  Short Term Health Effects</vt:lpstr>
      <vt:lpstr>SHS and Children:  Long Term Health Effects</vt:lpstr>
      <vt:lpstr>Effect of Cigarette Smoke on  Indoor Air Quality</vt:lpstr>
      <vt:lpstr>Effect of a cigar smoked in another room on air quality</vt:lpstr>
      <vt:lpstr>Injury -- the leading cause of child death</vt:lpstr>
      <vt:lpstr>Child Injuries in the Home</vt:lpstr>
      <vt:lpstr>Sources for Injuries</vt:lpstr>
      <vt:lpstr>Lead</vt:lpstr>
      <vt:lpstr>Effect of BLLs 2.5 to 30 g/dL on IQ</vt:lpstr>
      <vt:lpstr>PowerPoint Presentation</vt:lpstr>
      <vt:lpstr>Safe at Home Study </vt:lpstr>
      <vt:lpstr> </vt:lpstr>
      <vt:lpstr>PowerPoint Presentation</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Binns</dc:creator>
  <cp:lastModifiedBy>Teresa E Neumann</cp:lastModifiedBy>
  <cp:revision>28</cp:revision>
  <dcterms:created xsi:type="dcterms:W3CDTF">2014-06-09T21:20:31Z</dcterms:created>
  <dcterms:modified xsi:type="dcterms:W3CDTF">2014-09-08T18:24:28Z</dcterms:modified>
</cp:coreProperties>
</file>